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35"/>
  </p:notesMasterIdLst>
  <p:sldIdLst>
    <p:sldId id="256" r:id="rId5"/>
    <p:sldId id="349" r:id="rId6"/>
    <p:sldId id="350" r:id="rId7"/>
    <p:sldId id="737" r:id="rId8"/>
    <p:sldId id="739" r:id="rId9"/>
    <p:sldId id="738" r:id="rId10"/>
    <p:sldId id="740" r:id="rId11"/>
    <p:sldId id="748" r:id="rId12"/>
    <p:sldId id="741" r:id="rId13"/>
    <p:sldId id="742" r:id="rId14"/>
    <p:sldId id="743" r:id="rId15"/>
    <p:sldId id="749" r:id="rId16"/>
    <p:sldId id="744" r:id="rId17"/>
    <p:sldId id="745" r:id="rId18"/>
    <p:sldId id="747" r:id="rId19"/>
    <p:sldId id="751" r:id="rId20"/>
    <p:sldId id="765" r:id="rId21"/>
    <p:sldId id="771" r:id="rId22"/>
    <p:sldId id="772" r:id="rId23"/>
    <p:sldId id="773" r:id="rId24"/>
    <p:sldId id="769" r:id="rId25"/>
    <p:sldId id="774" r:id="rId26"/>
    <p:sldId id="775" r:id="rId27"/>
    <p:sldId id="752" r:id="rId28"/>
    <p:sldId id="754" r:id="rId29"/>
    <p:sldId id="753" r:id="rId30"/>
    <p:sldId id="750" r:id="rId31"/>
    <p:sldId id="777" r:id="rId32"/>
    <p:sldId id="778" r:id="rId33"/>
    <p:sldId id="77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56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01F32F-7839-428B-92ED-95D64C9A88DE}" v="1739" dt="2020-08-14T21:45:41.4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91" autoAdjust="0"/>
    <p:restoredTop sz="86340" autoAdjust="0"/>
  </p:normalViewPr>
  <p:slideViewPr>
    <p:cSldViewPr snapToGrid="0">
      <p:cViewPr varScale="1">
        <p:scale>
          <a:sx n="74" d="100"/>
          <a:sy n="74" d="100"/>
        </p:scale>
        <p:origin x="792"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4-23T03:52:05.924"/>
    </inkml:context>
    <inkml:brush xml:id="br0">
      <inkml:brushProperty name="width" value="0.03333" units="cm"/>
      <inkml:brushProperty name="height" value="0.03333" units="cm"/>
    </inkml:brush>
  </inkml:definitions>
  <inkml:trace contextRef="#ctx0" brushRef="#br0">11803 2464 3840,'-17'16'2176,"1"-16"-2304,16 16 0,0-16 128,0 0 0,0 17 0,0 0 0,16-17-1408,-16 16 128,17-16-128,-1 0 128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4-23T03:52:05.927"/>
    </inkml:context>
    <inkml:brush xml:id="br0">
      <inkml:brushProperty name="width" value="0.03333" units="cm"/>
      <inkml:brushProperty name="height" value="0.03333" units="cm"/>
    </inkml:brush>
  </inkml:definitions>
  <inkml:trace contextRef="#ctx0" brushRef="#br0">10966 5262 128,'-17'-17'256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C271C7-74C9-44DE-9E66-731F3BA46D9C}" type="datetimeFigureOut">
              <a:rPr lang="en-US" smtClean="0"/>
              <a:t>8/17/2020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205414-AC5D-4CB8-8607-C35FE308E257}" type="slidenum">
              <a:rPr lang="en-US" smtClean="0"/>
              <a:t>‹#›</a:t>
            </a:fld>
            <a:endParaRPr lang="en-US"/>
          </a:p>
        </p:txBody>
      </p:sp>
    </p:spTree>
    <p:extLst>
      <p:ext uri="{BB962C8B-B14F-4D97-AF65-F5344CB8AC3E}">
        <p14:creationId xmlns:p14="http://schemas.microsoft.com/office/powerpoint/2010/main" val="3815271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Transactions on Robotics paper describes the modeling, analysis, and actuation-based force-sensing for Parallel continuum robots.  The work was supported by the National Science Foundation through the National Robotics Initiative</a:t>
            </a:r>
          </a:p>
        </p:txBody>
      </p:sp>
      <p:sp>
        <p:nvSpPr>
          <p:cNvPr id="4" name="Slide Number Placeholder 3"/>
          <p:cNvSpPr>
            <a:spLocks noGrp="1"/>
          </p:cNvSpPr>
          <p:nvPr>
            <p:ph type="sldNum" sz="quarter" idx="10"/>
          </p:nvPr>
        </p:nvSpPr>
        <p:spPr/>
        <p:txBody>
          <a:bodyPr/>
          <a:lstStyle/>
          <a:p>
            <a:fld id="{41205414-AC5D-4CB8-8607-C35FE308E257}" type="slidenum">
              <a:rPr lang="en-US" smtClean="0"/>
              <a:t>1</a:t>
            </a:fld>
            <a:endParaRPr lang="en-US"/>
          </a:p>
        </p:txBody>
      </p:sp>
    </p:spTree>
    <p:extLst>
      <p:ext uri="{BB962C8B-B14F-4D97-AF65-F5344CB8AC3E}">
        <p14:creationId xmlns:p14="http://schemas.microsoft.com/office/powerpoint/2010/main" val="4223670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 covering statics first, dynamics later</a:t>
            </a:r>
          </a:p>
        </p:txBody>
      </p:sp>
      <p:sp>
        <p:nvSpPr>
          <p:cNvPr id="4" name="Slide Number Placeholder 3"/>
          <p:cNvSpPr>
            <a:spLocks noGrp="1"/>
          </p:cNvSpPr>
          <p:nvPr>
            <p:ph type="sldNum" sz="quarter" idx="5"/>
          </p:nvPr>
        </p:nvSpPr>
        <p:spPr/>
        <p:txBody>
          <a:bodyPr/>
          <a:lstStyle/>
          <a:p>
            <a:fld id="{41205414-AC5D-4CB8-8607-C35FE308E257}" type="slidenum">
              <a:rPr lang="en-US" smtClean="0"/>
              <a:t>5</a:t>
            </a:fld>
            <a:endParaRPr lang="en-US"/>
          </a:p>
        </p:txBody>
      </p:sp>
    </p:spTree>
    <p:extLst>
      <p:ext uri="{BB962C8B-B14F-4D97-AF65-F5344CB8AC3E}">
        <p14:creationId xmlns:p14="http://schemas.microsoft.com/office/powerpoint/2010/main" val="3918493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proposed model is accurate, efficient, and generalizable</a:t>
            </a:r>
            <a:r>
              <a:rPr lang="en-US" baseline="0" dirty="0"/>
              <a:t> to a wide class of robots. Although PDE methods are often quite involved, we believe the discretization strategy here is </a:t>
            </a:r>
            <a:r>
              <a:rPr lang="en-US" dirty="0"/>
              <a:t>relatively simple.</a:t>
            </a:r>
          </a:p>
        </p:txBody>
      </p:sp>
      <p:sp>
        <p:nvSpPr>
          <p:cNvPr id="4" name="Slide Number Placeholder 3"/>
          <p:cNvSpPr>
            <a:spLocks noGrp="1"/>
          </p:cNvSpPr>
          <p:nvPr>
            <p:ph type="sldNum" sz="quarter" idx="10"/>
          </p:nvPr>
        </p:nvSpPr>
        <p:spPr/>
        <p:txBody>
          <a:bodyPr/>
          <a:lstStyle/>
          <a:p>
            <a:fld id="{C5124685-AABA-4E42-92DF-E7B88915A0EA}" type="slidenum">
              <a:rPr lang="en-US" smtClean="0"/>
              <a:t>26</a:t>
            </a:fld>
            <a:endParaRPr lang="en-US"/>
          </a:p>
        </p:txBody>
      </p:sp>
    </p:spTree>
    <p:extLst>
      <p:ext uri="{BB962C8B-B14F-4D97-AF65-F5344CB8AC3E}">
        <p14:creationId xmlns:p14="http://schemas.microsoft.com/office/powerpoint/2010/main" val="2238457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B538C9-9ADC-41C4-93BD-4A05528F92C6}" type="datetime1">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FC3D3-B48B-4C30-9778-C5C16E6765D6}"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2823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35D229-F9D2-4BC8-83C2-C714462AC64A}" type="datetime1">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FC3D3-B48B-4C30-9778-C5C16E6765D6}" type="slidenum">
              <a:rPr lang="en-US" smtClean="0"/>
              <a:t>‹#›</a:t>
            </a:fld>
            <a:endParaRPr lang="en-US"/>
          </a:p>
        </p:txBody>
      </p:sp>
    </p:spTree>
    <p:extLst>
      <p:ext uri="{BB962C8B-B14F-4D97-AF65-F5344CB8AC3E}">
        <p14:creationId xmlns:p14="http://schemas.microsoft.com/office/powerpoint/2010/main" val="1004115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4784"/>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75C878-623D-4ACC-B670-06D4E479DDC0}" type="datetime1">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FC3D3-B48B-4C30-9778-C5C16E6765D6}" type="slidenum">
              <a:rPr lang="en-US" smtClean="0"/>
              <a:t>‹#›</a:t>
            </a:fld>
            <a:endParaRPr lang="en-US"/>
          </a:p>
        </p:txBody>
      </p:sp>
    </p:spTree>
    <p:extLst>
      <p:ext uri="{BB962C8B-B14F-4D97-AF65-F5344CB8AC3E}">
        <p14:creationId xmlns:p14="http://schemas.microsoft.com/office/powerpoint/2010/main" val="3890025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C0ABC7-D95D-44C0-80E1-28D4B7F5BDA4}" type="datetime1">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FC3D3-B48B-4C30-9778-C5C16E6765D6}" type="slidenum">
              <a:rPr lang="en-US" smtClean="0"/>
              <a:t>‹#›</a:t>
            </a:fld>
            <a:endParaRPr lang="en-US"/>
          </a:p>
        </p:txBody>
      </p:sp>
    </p:spTree>
    <p:extLst>
      <p:ext uri="{BB962C8B-B14F-4D97-AF65-F5344CB8AC3E}">
        <p14:creationId xmlns:p14="http://schemas.microsoft.com/office/powerpoint/2010/main" val="3005230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4457B6-59CE-4DC2-B411-11226413CF2D}" type="datetime1">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FC3D3-B48B-4C30-9778-C5C16E6765D6}"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836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306A1A-3E55-4D18-9772-A816EB72A8CB}" type="datetime1">
              <a:rPr lang="en-US" smtClean="0"/>
              <a:t>8/17/2020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FC3D3-B48B-4C30-9778-C5C16E6765D6}" type="slidenum">
              <a:rPr lang="en-US" smtClean="0"/>
              <a:t>‹#›</a:t>
            </a:fld>
            <a:endParaRPr lang="en-US"/>
          </a:p>
        </p:txBody>
      </p:sp>
    </p:spTree>
    <p:extLst>
      <p:ext uri="{BB962C8B-B14F-4D97-AF65-F5344CB8AC3E}">
        <p14:creationId xmlns:p14="http://schemas.microsoft.com/office/powerpoint/2010/main" val="44574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14FA9A-C2A6-4194-8B12-71DC0E4973BA}" type="datetime1">
              <a:rPr lang="en-US" smtClean="0"/>
              <a:t>8/17/2020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5FC3D3-B48B-4C30-9778-C5C16E6765D6}" type="slidenum">
              <a:rPr lang="en-US" smtClean="0"/>
              <a:t>‹#›</a:t>
            </a:fld>
            <a:endParaRPr lang="en-US"/>
          </a:p>
        </p:txBody>
      </p:sp>
    </p:spTree>
    <p:extLst>
      <p:ext uri="{BB962C8B-B14F-4D97-AF65-F5344CB8AC3E}">
        <p14:creationId xmlns:p14="http://schemas.microsoft.com/office/powerpoint/2010/main" val="3147066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C40C7D-BD37-49F7-BF9B-5B40E5CF164D}" type="datetime1">
              <a:rPr lang="en-US" smtClean="0"/>
              <a:t>8/17/2020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5FC3D3-B48B-4C30-9778-C5C16E6765D6}" type="slidenum">
              <a:rPr lang="en-US" smtClean="0"/>
              <a:t>‹#›</a:t>
            </a:fld>
            <a:endParaRPr lang="en-US"/>
          </a:p>
        </p:txBody>
      </p:sp>
    </p:spTree>
    <p:extLst>
      <p:ext uri="{BB962C8B-B14F-4D97-AF65-F5344CB8AC3E}">
        <p14:creationId xmlns:p14="http://schemas.microsoft.com/office/powerpoint/2010/main" val="396595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10CC250-C718-4578-826D-D7BF01AEEE00}" type="datetime1">
              <a:rPr lang="en-US" smtClean="0"/>
              <a:t>8/17/2020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75FC3D3-B48B-4C30-9778-C5C16E6765D6}" type="slidenum">
              <a:rPr lang="en-US" smtClean="0"/>
              <a:t>‹#›</a:t>
            </a:fld>
            <a:endParaRPr lang="en-US"/>
          </a:p>
        </p:txBody>
      </p:sp>
    </p:spTree>
    <p:extLst>
      <p:ext uri="{BB962C8B-B14F-4D97-AF65-F5344CB8AC3E}">
        <p14:creationId xmlns:p14="http://schemas.microsoft.com/office/powerpoint/2010/main" val="4179814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1"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5" y="6459791"/>
            <a:ext cx="2618511" cy="365125"/>
          </a:xfrm>
        </p:spPr>
        <p:txBody>
          <a:bodyPr/>
          <a:lstStyle>
            <a:lvl1pPr algn="l">
              <a:defRPr/>
            </a:lvl1pPr>
          </a:lstStyle>
          <a:p>
            <a:fld id="{34C4D1D7-6C53-4B15-82A9-D66016DD207E}" type="datetime1">
              <a:rPr lang="en-US" smtClean="0"/>
              <a:t>8/17/2020</a:t>
            </a:fld>
            <a:endParaRPr lang="en-US"/>
          </a:p>
        </p:txBody>
      </p:sp>
      <p:sp>
        <p:nvSpPr>
          <p:cNvPr id="6" name="Footer Placeholder 5"/>
          <p:cNvSpPr>
            <a:spLocks noGrp="1"/>
          </p:cNvSpPr>
          <p:nvPr>
            <p:ph type="ftr" sz="quarter" idx="11"/>
          </p:nvPr>
        </p:nvSpPr>
        <p:spPr>
          <a:xfrm>
            <a:off x="4800600" y="6459791"/>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75FC3D3-B48B-4C30-9778-C5C16E6765D6}" type="slidenum">
              <a:rPr lang="en-US" smtClean="0"/>
              <a:t>‹#›</a:t>
            </a:fld>
            <a:endParaRPr lang="en-US"/>
          </a:p>
        </p:txBody>
      </p:sp>
    </p:spTree>
    <p:extLst>
      <p:ext uri="{BB962C8B-B14F-4D97-AF65-F5344CB8AC3E}">
        <p14:creationId xmlns:p14="http://schemas.microsoft.com/office/powerpoint/2010/main" val="1095240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4"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0"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0"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97C0F3-3957-4F50-B89A-F2BA5612B70A}" type="datetime1">
              <a:rPr lang="en-US" smtClean="0"/>
              <a:t>8/17/2020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FC3D3-B48B-4C30-9778-C5C16E6765D6}" type="slidenum">
              <a:rPr lang="en-US" smtClean="0"/>
              <a:t>‹#›</a:t>
            </a:fld>
            <a:endParaRPr lang="en-US"/>
          </a:p>
        </p:txBody>
      </p:sp>
    </p:spTree>
    <p:extLst>
      <p:ext uri="{BB962C8B-B14F-4D97-AF65-F5344CB8AC3E}">
        <p14:creationId xmlns:p14="http://schemas.microsoft.com/office/powerpoint/2010/main" val="1489254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4799" y="287682"/>
            <a:ext cx="10058400" cy="81173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300519" y="1393671"/>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5" y="6459791"/>
            <a:ext cx="2472271" cy="365125"/>
          </a:xfrm>
          <a:prstGeom prst="rect">
            <a:avLst/>
          </a:prstGeom>
        </p:spPr>
        <p:txBody>
          <a:bodyPr vert="horz" lIns="91440" tIns="45720" rIns="91440" bIns="45720" rtlCol="0" anchor="ctr"/>
          <a:lstStyle>
            <a:lvl1pPr algn="l">
              <a:defRPr sz="900">
                <a:solidFill>
                  <a:srgbClr val="FFFFFF"/>
                </a:solidFill>
              </a:defRPr>
            </a:lvl1pPr>
          </a:lstStyle>
          <a:p>
            <a:fld id="{E3FB0E1A-155A-43A5-AF03-16B5C6DE96C2}" type="datetime1">
              <a:rPr lang="en-US" smtClean="0"/>
              <a:t>8/17/2020</a:t>
            </a:fld>
            <a:endParaRPr lang="en-US"/>
          </a:p>
        </p:txBody>
      </p:sp>
      <p:sp>
        <p:nvSpPr>
          <p:cNvPr id="5" name="Footer Placeholder 4"/>
          <p:cNvSpPr>
            <a:spLocks noGrp="1"/>
          </p:cNvSpPr>
          <p:nvPr>
            <p:ph type="ftr" sz="quarter" idx="3"/>
          </p:nvPr>
        </p:nvSpPr>
        <p:spPr>
          <a:xfrm>
            <a:off x="3686187" y="6459791"/>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2" y="6459791"/>
            <a:ext cx="1312025" cy="365125"/>
          </a:xfrm>
          <a:prstGeom prst="rect">
            <a:avLst/>
          </a:prstGeom>
        </p:spPr>
        <p:txBody>
          <a:bodyPr vert="horz" lIns="91440" tIns="45720" rIns="91440" bIns="45720" rtlCol="0" anchor="ctr"/>
          <a:lstStyle>
            <a:lvl1pPr algn="r">
              <a:defRPr sz="1051">
                <a:solidFill>
                  <a:srgbClr val="FFFFFF"/>
                </a:solidFill>
              </a:defRPr>
            </a:lvl1pPr>
          </a:lstStyle>
          <a:p>
            <a:fld id="{A75FC3D3-B48B-4C30-9778-C5C16E6765D6}" type="slidenum">
              <a:rPr lang="en-US" smtClean="0"/>
              <a:t>‹#›</a:t>
            </a:fld>
            <a:endParaRPr lang="en-US"/>
          </a:p>
        </p:txBody>
      </p:sp>
      <p:cxnSp>
        <p:nvCxnSpPr>
          <p:cNvPr id="10" name="Straight Connector 9"/>
          <p:cNvCxnSpPr/>
          <p:nvPr/>
        </p:nvCxnSpPr>
        <p:spPr>
          <a:xfrm>
            <a:off x="300519" y="109941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3676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hyperlink" Target="http://ieeexplore.ieee.org/document/7882704/" TargetMode="External"/><Relationship Id="rId5" Type="http://schemas.openxmlformats.org/officeDocument/2006/relationships/hyperlink" Target="http://ieeexplore.ieee.org/document/8207644/" TargetMode="Externa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hyperlink" Target="https://ieeexplore.ieee.org/document/8794301" TargetMode="Externa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jpeg"/><Relationship Id="rId3" Type="http://schemas.openxmlformats.org/officeDocument/2006/relationships/image" Target="../media/image6.emf"/><Relationship Id="rId7" Type="http://schemas.openxmlformats.org/officeDocument/2006/relationships/image" Target="../media/image10.jpeg"/><Relationship Id="rId12"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G"/><Relationship Id="rId5" Type="http://schemas.openxmlformats.org/officeDocument/2006/relationships/image" Target="../media/image8.jpeg"/><Relationship Id="rId10" Type="http://schemas.openxmlformats.org/officeDocument/2006/relationships/image" Target="../media/image13.emf"/><Relationship Id="rId4" Type="http://schemas.openxmlformats.org/officeDocument/2006/relationships/image" Target="../media/image7.jpe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ieeexplore.ieee.org/document/8606257/"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journals.sagepub.com/doi/10.1177/0278364919842269" TargetMode="External"/><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71.emf"/><Relationship Id="rId4" Type="http://schemas.openxmlformats.org/officeDocument/2006/relationships/customXml" Target="../ink/ink2.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3.xml"/><Relationship Id="rId3" Type="http://schemas.microsoft.com/office/2007/relationships/media" Target="../media/media8.mp4"/><Relationship Id="rId7" Type="http://schemas.openxmlformats.org/officeDocument/2006/relationships/slideLayout" Target="../slideLayouts/slideLayout2.xml"/><Relationship Id="rId12" Type="http://schemas.openxmlformats.org/officeDocument/2006/relationships/hyperlink" Target="https://journals.sagepub.com/doi/10.1177/0278364919842269" TargetMode="Externa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video" Target="../media/media9.mp4"/><Relationship Id="rId11" Type="http://schemas.openxmlformats.org/officeDocument/2006/relationships/image" Target="../media/image80.png"/><Relationship Id="rId5" Type="http://schemas.microsoft.com/office/2007/relationships/media" Target="../media/media9.mp4"/><Relationship Id="rId10" Type="http://schemas.openxmlformats.org/officeDocument/2006/relationships/image" Target="../media/image79.png"/><Relationship Id="rId4" Type="http://schemas.openxmlformats.org/officeDocument/2006/relationships/video" Target="../media/media8.mp4"/><Relationship Id="rId9"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hyperlink" Target="https://ieeexplore.ieee.org/document/9149641" TargetMode="External"/><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hyperlink" Target="https://ieeexplore.ieee.org/abstract/document/8962184"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jpeg"/><Relationship Id="rId3" Type="http://schemas.openxmlformats.org/officeDocument/2006/relationships/image" Target="../media/image6.emf"/><Relationship Id="rId7" Type="http://schemas.openxmlformats.org/officeDocument/2006/relationships/image" Target="../media/image10.jpeg"/><Relationship Id="rId12"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G"/><Relationship Id="rId5" Type="http://schemas.openxmlformats.org/officeDocument/2006/relationships/image" Target="../media/image8.jpeg"/><Relationship Id="rId10" Type="http://schemas.openxmlformats.org/officeDocument/2006/relationships/image" Target="../media/image13.emf"/><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hyperlink" Target="https://ieeexplore.ieee.org/document/8392463/"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C7CA0-0C87-4899-BC1A-D2616D0D9F96}"/>
              </a:ext>
            </a:extLst>
          </p:cNvPr>
          <p:cNvSpPr>
            <a:spLocks noGrp="1"/>
          </p:cNvSpPr>
          <p:nvPr>
            <p:ph type="ctrTitle"/>
          </p:nvPr>
        </p:nvSpPr>
        <p:spPr>
          <a:xfrm>
            <a:off x="275423" y="-198306"/>
            <a:ext cx="6816257" cy="1333039"/>
          </a:xfrm>
        </p:spPr>
        <p:txBody>
          <a:bodyPr>
            <a:noAutofit/>
          </a:bodyPr>
          <a:lstStyle/>
          <a:p>
            <a:r>
              <a:rPr lang="en-US" sz="3600" dirty="0" err="1"/>
              <a:t>Cosserat</a:t>
            </a:r>
            <a:r>
              <a:rPr lang="en-US" sz="3600" dirty="0"/>
              <a:t> Rod Models for Soft Robots: When and How to Use Them</a:t>
            </a:r>
          </a:p>
        </p:txBody>
      </p:sp>
      <p:sp>
        <p:nvSpPr>
          <p:cNvPr id="3" name="Subtitle 2">
            <a:extLst>
              <a:ext uri="{FF2B5EF4-FFF2-40B4-BE49-F238E27FC236}">
                <a16:creationId xmlns:a16="http://schemas.microsoft.com/office/drawing/2014/main" id="{B2124846-CED8-4D22-9A0C-9E72A6D93496}"/>
              </a:ext>
            </a:extLst>
          </p:cNvPr>
          <p:cNvSpPr>
            <a:spLocks noGrp="1"/>
          </p:cNvSpPr>
          <p:nvPr>
            <p:ph type="subTitle" idx="1"/>
          </p:nvPr>
        </p:nvSpPr>
        <p:spPr>
          <a:xfrm>
            <a:off x="972323" y="2124023"/>
            <a:ext cx="3283027" cy="468132"/>
          </a:xfrm>
        </p:spPr>
        <p:txBody>
          <a:bodyPr>
            <a:noAutofit/>
          </a:bodyPr>
          <a:lstStyle/>
          <a:p>
            <a:pPr algn="ctr"/>
            <a:r>
              <a:rPr lang="en-US" sz="3200" cap="none" spc="-51" dirty="0">
                <a:solidFill>
                  <a:schemeClr val="tx1">
                    <a:lumMod val="85000"/>
                    <a:lumOff val="15000"/>
                  </a:schemeClr>
                </a:solidFill>
                <a:ea typeface="+mj-ea"/>
                <a:cs typeface="+mj-cs"/>
              </a:rPr>
              <a:t>Caleb Rucker </a:t>
            </a:r>
            <a:r>
              <a:rPr lang="en-US" cap="none" spc="-51" dirty="0">
                <a:solidFill>
                  <a:schemeClr val="tx1">
                    <a:lumMod val="85000"/>
                    <a:lumOff val="15000"/>
                  </a:schemeClr>
                </a:solidFill>
                <a:ea typeface="+mj-ea"/>
                <a:cs typeface="+mj-cs"/>
              </a:rPr>
              <a:t>Associate Professor</a:t>
            </a:r>
            <a:r>
              <a:rPr lang="en-US" sz="3200" cap="none" spc="-51" dirty="0">
                <a:solidFill>
                  <a:schemeClr val="tx1">
                    <a:lumMod val="85000"/>
                    <a:lumOff val="15000"/>
                  </a:schemeClr>
                </a:solidFill>
                <a:ea typeface="+mj-ea"/>
                <a:cs typeface="+mj-cs"/>
              </a:rPr>
              <a:t> </a:t>
            </a:r>
          </a:p>
        </p:txBody>
      </p:sp>
      <p:pic>
        <p:nvPicPr>
          <p:cNvPr id="12" name="Picture 2" descr="Image result for university of tennessee engineering logo">
            <a:extLst>
              <a:ext uri="{FF2B5EF4-FFF2-40B4-BE49-F238E27FC236}">
                <a16:creationId xmlns:a16="http://schemas.microsoft.com/office/drawing/2014/main" id="{2D275E53-02D8-4C8C-8C1C-29DB1BDF06F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75246" y="1355046"/>
            <a:ext cx="3352800" cy="23482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391DC9F-B837-451C-905A-B2162906973F}"/>
              </a:ext>
            </a:extLst>
          </p:cNvPr>
          <p:cNvSpPr/>
          <p:nvPr/>
        </p:nvSpPr>
        <p:spPr>
          <a:xfrm>
            <a:off x="3927779" y="5784532"/>
            <a:ext cx="4336444" cy="369332"/>
          </a:xfrm>
          <a:prstGeom prst="rect">
            <a:avLst/>
          </a:prstGeom>
        </p:spPr>
        <p:txBody>
          <a:bodyPr wrap="none">
            <a:spAutoFit/>
          </a:bodyPr>
          <a:lstStyle/>
          <a:p>
            <a:r>
              <a:rPr lang="en-US" dirty="0">
                <a:solidFill>
                  <a:srgbClr val="0070C0"/>
                </a:solidFill>
              </a:rPr>
              <a:t>https://sites.google.com/site/danielcrucker/</a:t>
            </a:r>
          </a:p>
        </p:txBody>
      </p:sp>
      <p:pic>
        <p:nvPicPr>
          <p:cNvPr id="13" name="Picture 2">
            <a:extLst>
              <a:ext uri="{FF2B5EF4-FFF2-40B4-BE49-F238E27FC236}">
                <a16:creationId xmlns:a16="http://schemas.microsoft.com/office/drawing/2014/main" id="{69155B58-28BB-4225-922A-4ADA3EBE8A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724" t="17778" r="18862" b="63946"/>
          <a:stretch/>
        </p:blipFill>
        <p:spPr bwMode="auto">
          <a:xfrm>
            <a:off x="1975695" y="4581234"/>
            <a:ext cx="8303047" cy="1495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2E92DBF6-0B37-4C80-8180-5CA85DAC1F35}"/>
              </a:ext>
            </a:extLst>
          </p:cNvPr>
          <p:cNvSpPr/>
          <p:nvPr/>
        </p:nvSpPr>
        <p:spPr>
          <a:xfrm>
            <a:off x="3211482" y="3949413"/>
            <a:ext cx="5548698" cy="369332"/>
          </a:xfrm>
          <a:prstGeom prst="rect">
            <a:avLst/>
          </a:prstGeom>
        </p:spPr>
        <p:txBody>
          <a:bodyPr wrap="none">
            <a:spAutoFit/>
          </a:bodyPr>
          <a:lstStyle/>
          <a:p>
            <a:pPr algn="ctr"/>
            <a:r>
              <a:rPr lang="en-US" dirty="0">
                <a:latin typeface="Cambria Math" pitchFamily="18" charset="0"/>
                <a:ea typeface="Cambria Math" pitchFamily="18" charset="0"/>
              </a:rPr>
              <a:t>Website: https://sites.google.com/site/danielcrucker/</a:t>
            </a:r>
          </a:p>
        </p:txBody>
      </p:sp>
      <p:pic>
        <p:nvPicPr>
          <p:cNvPr id="8" name="Picture 2" descr="Image result for nsf logo">
            <a:extLst>
              <a:ext uri="{FF2B5EF4-FFF2-40B4-BE49-F238E27FC236}">
                <a16:creationId xmlns:a16="http://schemas.microsoft.com/office/drawing/2014/main" id="{6F77032D-FBB4-4459-8328-A85178CB59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6728" y="1288470"/>
            <a:ext cx="1769588" cy="17786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C57C113-FAEE-4C33-94F2-2FAEF3D15A14}"/>
              </a:ext>
            </a:extLst>
          </p:cNvPr>
          <p:cNvSpPr/>
          <p:nvPr/>
        </p:nvSpPr>
        <p:spPr>
          <a:xfrm>
            <a:off x="8954184" y="3144554"/>
            <a:ext cx="2447849" cy="923330"/>
          </a:xfrm>
          <a:prstGeom prst="rect">
            <a:avLst/>
          </a:prstGeom>
        </p:spPr>
        <p:txBody>
          <a:bodyPr wrap="square">
            <a:spAutoFit/>
          </a:bodyPr>
          <a:lstStyle/>
          <a:p>
            <a:pPr algn="ctr"/>
            <a:r>
              <a:rPr lang="en-US" dirty="0">
                <a:latin typeface="Cambria Math" pitchFamily="18" charset="0"/>
                <a:ea typeface="Cambria Math" pitchFamily="18" charset="0"/>
              </a:rPr>
              <a:t>CMMI 1427122</a:t>
            </a:r>
          </a:p>
          <a:p>
            <a:pPr algn="ctr"/>
            <a:r>
              <a:rPr lang="en-US" dirty="0">
                <a:latin typeface="Cambria Math" pitchFamily="18" charset="0"/>
                <a:ea typeface="Cambria Math" pitchFamily="18" charset="0"/>
              </a:rPr>
              <a:t>IIS 1652588</a:t>
            </a:r>
          </a:p>
          <a:p>
            <a:pPr algn="ctr"/>
            <a:r>
              <a:rPr lang="en-US" dirty="0">
                <a:latin typeface="Cambria Math" pitchFamily="18" charset="0"/>
                <a:ea typeface="Cambria Math" pitchFamily="18" charset="0"/>
              </a:rPr>
              <a:t>CMMI 1935278 (EFRI)</a:t>
            </a:r>
          </a:p>
        </p:txBody>
      </p:sp>
    </p:spTree>
    <p:extLst>
      <p:ext uri="{BB962C8B-B14F-4D97-AF65-F5344CB8AC3E}">
        <p14:creationId xmlns:p14="http://schemas.microsoft.com/office/powerpoint/2010/main" val="2373339768"/>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354C-D62B-48AD-8231-426401CF37C0}"/>
              </a:ext>
            </a:extLst>
          </p:cNvPr>
          <p:cNvSpPr>
            <a:spLocks noGrp="1"/>
          </p:cNvSpPr>
          <p:nvPr>
            <p:ph type="title"/>
          </p:nvPr>
        </p:nvSpPr>
        <p:spPr/>
        <p:txBody>
          <a:bodyPr/>
          <a:lstStyle/>
          <a:p>
            <a:r>
              <a:rPr lang="en-US" dirty="0"/>
              <a:t>How: Numerical Solution</a:t>
            </a:r>
          </a:p>
        </p:txBody>
      </p:sp>
      <p:sp>
        <p:nvSpPr>
          <p:cNvPr id="3" name="Content Placeholder 2">
            <a:extLst>
              <a:ext uri="{FF2B5EF4-FFF2-40B4-BE49-F238E27FC236}">
                <a16:creationId xmlns:a16="http://schemas.microsoft.com/office/drawing/2014/main" id="{D1130D01-4896-4CD7-960A-9ADED4F68CFD}"/>
              </a:ext>
            </a:extLst>
          </p:cNvPr>
          <p:cNvSpPr>
            <a:spLocks noGrp="1"/>
          </p:cNvSpPr>
          <p:nvPr>
            <p:ph idx="1"/>
          </p:nvPr>
        </p:nvSpPr>
        <p:spPr>
          <a:xfrm>
            <a:off x="300517" y="1393670"/>
            <a:ext cx="12018483" cy="4773626"/>
          </a:xfrm>
        </p:spPr>
        <p:txBody>
          <a:bodyPr>
            <a:normAutofit fontScale="92500" lnSpcReduction="20000"/>
          </a:bodyPr>
          <a:lstStyle/>
          <a:p>
            <a:pPr>
              <a:buFont typeface="Arial" panose="020B0604020202020204" pitchFamily="34" charset="0"/>
              <a:buChar char="•"/>
            </a:pPr>
            <a:r>
              <a:rPr lang="en-US" sz="2800" dirty="0"/>
              <a:t> Or use a </a:t>
            </a:r>
            <a:r>
              <a:rPr lang="en-US" sz="2800" b="1" i="1" dirty="0"/>
              <a:t>shooting method</a:t>
            </a:r>
          </a:p>
          <a:p>
            <a:pPr lvl="1">
              <a:buFont typeface="Arial" panose="020B0604020202020204" pitchFamily="34" charset="0"/>
              <a:buChar char="•"/>
            </a:pPr>
            <a:r>
              <a:rPr lang="en-US" sz="2400" dirty="0">
                <a:latin typeface="Cambria Math" panose="02040503050406030204" pitchFamily="18" charset="0"/>
                <a:ea typeface="Cambria Math" panose="02040503050406030204" pitchFamily="18" charset="0"/>
              </a:rPr>
              <a:t>Consider the same ODE as an initial value problem (IVP)</a:t>
            </a:r>
          </a:p>
          <a:p>
            <a:pPr lvl="1">
              <a:buFont typeface="Arial" panose="020B0604020202020204" pitchFamily="34" charset="0"/>
              <a:buChar char="•"/>
            </a:pPr>
            <a:r>
              <a:rPr lang="en-US" sz="2400" dirty="0">
                <a:latin typeface="Cambria Math" panose="02040503050406030204" pitchFamily="18" charset="0"/>
                <a:ea typeface="Cambria Math" panose="02040503050406030204" pitchFamily="18" charset="0"/>
              </a:rPr>
              <a:t>Use IVP integrator (</a:t>
            </a:r>
            <a:r>
              <a:rPr lang="en-US" sz="2400" dirty="0" err="1">
                <a:latin typeface="Cambria Math" panose="02040503050406030204" pitchFamily="18" charset="0"/>
                <a:ea typeface="Cambria Math" panose="02040503050406030204" pitchFamily="18" charset="0"/>
              </a:rPr>
              <a:t>Dormand</a:t>
            </a:r>
            <a:r>
              <a:rPr lang="en-US" sz="2400" dirty="0">
                <a:latin typeface="Cambria Math" panose="02040503050406030204" pitchFamily="18" charset="0"/>
                <a:ea typeface="Cambria Math" panose="02040503050406030204" pitchFamily="18" charset="0"/>
              </a:rPr>
              <a:t>-Prince, RK4, etc.)</a:t>
            </a:r>
          </a:p>
          <a:p>
            <a:pPr lvl="1">
              <a:buFont typeface="Arial" panose="020B0604020202020204" pitchFamily="34" charset="0"/>
              <a:buChar char="•"/>
            </a:pPr>
            <a:r>
              <a:rPr lang="en-US" sz="2400" dirty="0">
                <a:latin typeface="Cambria Math" panose="02040503050406030204" pitchFamily="18" charset="0"/>
                <a:ea typeface="Cambria Math" panose="02040503050406030204" pitchFamily="18" charset="0"/>
              </a:rPr>
              <a:t>Update any unknown proximal conditions until the distal conditions are satisfied. </a:t>
            </a:r>
          </a:p>
          <a:p>
            <a:pPr>
              <a:buFont typeface="Arial" panose="020B0604020202020204" pitchFamily="34" charset="0"/>
              <a:buChar char="•"/>
            </a:pPr>
            <a:r>
              <a:rPr lang="en-US" sz="2800" dirty="0">
                <a:latin typeface="Cambria Math" panose="02040503050406030204" pitchFamily="18" charset="0"/>
                <a:ea typeface="Cambria Math" panose="02040503050406030204" pitchFamily="18" charset="0"/>
              </a:rPr>
              <a:t> Pros</a:t>
            </a:r>
          </a:p>
          <a:p>
            <a:pPr lvl="1">
              <a:buFont typeface="Arial" panose="020B0604020202020204" pitchFamily="34" charset="0"/>
              <a:buChar char="•"/>
            </a:pPr>
            <a:r>
              <a:rPr lang="en-US" sz="2400" dirty="0">
                <a:latin typeface="Cambria Math" panose="02040503050406030204" pitchFamily="18" charset="0"/>
                <a:ea typeface="Cambria Math" panose="02040503050406030204" pitchFamily="18" charset="0"/>
              </a:rPr>
              <a:t>Compact notation: No need for </a:t>
            </a:r>
            <a:r>
              <a:rPr lang="en-US" sz="2400" i="1" dirty="0">
                <a:latin typeface="Cambria Math" panose="02040503050406030204" pitchFamily="18" charset="0"/>
                <a:ea typeface="Cambria Math" panose="02040503050406030204" pitchFamily="18" charset="0"/>
              </a:rPr>
              <a:t>a priori</a:t>
            </a:r>
            <a:r>
              <a:rPr lang="en-US" sz="2400" dirty="0">
                <a:latin typeface="Cambria Math" panose="02040503050406030204" pitchFamily="18" charset="0"/>
                <a:ea typeface="Cambria Math" panose="02040503050406030204" pitchFamily="18" charset="0"/>
              </a:rPr>
              <a:t> discretization</a:t>
            </a:r>
          </a:p>
          <a:p>
            <a:pPr lvl="1">
              <a:buFont typeface="Arial" panose="020B0604020202020204" pitchFamily="34" charset="0"/>
              <a:buChar char="•"/>
            </a:pPr>
            <a:r>
              <a:rPr lang="en-US" sz="2400" dirty="0">
                <a:latin typeface="Cambria Math" panose="02040503050406030204" pitchFamily="18" charset="0"/>
                <a:ea typeface="Cambria Math" panose="02040503050406030204" pitchFamily="18" charset="0"/>
              </a:rPr>
              <a:t>The nonlinear system to be solved is now much smaller</a:t>
            </a:r>
          </a:p>
          <a:p>
            <a:pPr lvl="1">
              <a:buFont typeface="Arial" panose="020B0604020202020204" pitchFamily="34" charset="0"/>
              <a:buChar char="•"/>
            </a:pPr>
            <a:r>
              <a:rPr lang="en-US" sz="2400" dirty="0">
                <a:latin typeface="Cambria Math" panose="02040503050406030204" pitchFamily="18" charset="0"/>
                <a:ea typeface="Cambria Math" panose="02040503050406030204" pitchFamily="18" charset="0"/>
              </a:rPr>
              <a:t>Spatial accuracy of the solution is high and scales well (high-order)</a:t>
            </a:r>
          </a:p>
          <a:p>
            <a:pPr lvl="1">
              <a:buFont typeface="Arial" panose="020B0604020202020204" pitchFamily="34" charset="0"/>
              <a:buChar char="•"/>
            </a:pPr>
            <a:r>
              <a:rPr lang="en-US" sz="2400" dirty="0">
                <a:latin typeface="Cambria Math" panose="02040503050406030204" pitchFamily="18" charset="0"/>
                <a:ea typeface="Cambria Math" panose="02040503050406030204" pitchFamily="18" charset="0"/>
              </a:rPr>
              <a:t>Adaptive step-size integrators can resolve high curvatures where needed.</a:t>
            </a:r>
          </a:p>
          <a:p>
            <a:pPr lvl="1">
              <a:buFont typeface="Arial" panose="020B0604020202020204" pitchFamily="34" charset="0"/>
              <a:buChar char="•"/>
            </a:pPr>
            <a:r>
              <a:rPr lang="en-US" sz="2400" dirty="0">
                <a:latin typeface="Cambria Math" panose="02040503050406030204" pitchFamily="18" charset="0"/>
                <a:ea typeface="Cambria Math" panose="02040503050406030204" pitchFamily="18" charset="0"/>
              </a:rPr>
              <a:t>Real-time fast (multi-kHz rates in a compiled language)</a:t>
            </a:r>
          </a:p>
          <a:p>
            <a:pPr>
              <a:buFont typeface="Arial" panose="020B0604020202020204" pitchFamily="34" charset="0"/>
              <a:buChar char="•"/>
            </a:pPr>
            <a:r>
              <a:rPr lang="en-US" sz="2800" dirty="0">
                <a:latin typeface="Cambria Math" panose="02040503050406030204" pitchFamily="18" charset="0"/>
                <a:ea typeface="Cambria Math" panose="02040503050406030204" pitchFamily="18" charset="0"/>
              </a:rPr>
              <a:t> Cons</a:t>
            </a:r>
          </a:p>
          <a:p>
            <a:pPr lvl="1">
              <a:buFont typeface="Arial" panose="020B0604020202020204" pitchFamily="34" charset="0"/>
              <a:buChar char="•"/>
            </a:pPr>
            <a:r>
              <a:rPr lang="en-US" sz="2400" dirty="0">
                <a:latin typeface="Cambria Math" panose="02040503050406030204" pitchFamily="18" charset="0"/>
                <a:ea typeface="Cambria Math" panose="02040503050406030204" pitchFamily="18" charset="0"/>
              </a:rPr>
              <a:t>Convergence can be less stable, but we usually have a good starting guess from previous.</a:t>
            </a:r>
          </a:p>
          <a:p>
            <a:pPr lvl="1">
              <a:buFont typeface="Arial" panose="020B0604020202020204" pitchFamily="34" charset="0"/>
              <a:buChar char="•"/>
            </a:pPr>
            <a:r>
              <a:rPr lang="en-US" sz="2400" dirty="0">
                <a:latin typeface="Cambria Math" panose="02040503050406030204" pitchFamily="18" charset="0"/>
                <a:ea typeface="Cambria Math" panose="02040503050406030204" pitchFamily="18" charset="0"/>
              </a:rPr>
              <a:t>Does not offer a natural minimal coordinate representation (useful for control design) </a:t>
            </a:r>
          </a:p>
          <a:p>
            <a:pPr lvl="1">
              <a:buFont typeface="Arial" panose="020B0604020202020204" pitchFamily="34" charset="0"/>
              <a:buChar char="•"/>
            </a:pPr>
            <a:r>
              <a:rPr lang="en-US" sz="2400" dirty="0">
                <a:latin typeface="Cambria Math" panose="02040503050406030204" pitchFamily="18" charset="0"/>
                <a:ea typeface="Cambria Math" panose="02040503050406030204" pitchFamily="18" charset="0"/>
              </a:rPr>
              <a:t>Contact handling is easier with discrete maximal coordinates</a:t>
            </a:r>
          </a:p>
        </p:txBody>
      </p:sp>
      <p:sp>
        <p:nvSpPr>
          <p:cNvPr id="4" name="Slide Number Placeholder 3">
            <a:extLst>
              <a:ext uri="{FF2B5EF4-FFF2-40B4-BE49-F238E27FC236}">
                <a16:creationId xmlns:a16="http://schemas.microsoft.com/office/drawing/2014/main" id="{860D08F8-0D6A-4CE5-ADE8-F2562DE16703}"/>
              </a:ext>
            </a:extLst>
          </p:cNvPr>
          <p:cNvSpPr>
            <a:spLocks noGrp="1"/>
          </p:cNvSpPr>
          <p:nvPr>
            <p:ph type="sldNum" sz="quarter" idx="12"/>
          </p:nvPr>
        </p:nvSpPr>
        <p:spPr/>
        <p:txBody>
          <a:bodyPr/>
          <a:lstStyle/>
          <a:p>
            <a:fld id="{A75FC3D3-B48B-4C30-9778-C5C16E6765D6}" type="slidenum">
              <a:rPr lang="en-US" smtClean="0"/>
              <a:t>10</a:t>
            </a:fld>
            <a:endParaRPr lang="en-US"/>
          </a:p>
        </p:txBody>
      </p:sp>
      <p:sp>
        <p:nvSpPr>
          <p:cNvPr id="40" name="Freeform: Shape 39">
            <a:extLst>
              <a:ext uri="{FF2B5EF4-FFF2-40B4-BE49-F238E27FC236}">
                <a16:creationId xmlns:a16="http://schemas.microsoft.com/office/drawing/2014/main" id="{B72FFDB6-5170-4A65-BA5B-DD093D5D054A}"/>
              </a:ext>
            </a:extLst>
          </p:cNvPr>
          <p:cNvSpPr/>
          <p:nvPr/>
        </p:nvSpPr>
        <p:spPr>
          <a:xfrm flipV="1">
            <a:off x="6085449" y="1019012"/>
            <a:ext cx="5806034" cy="1181767"/>
          </a:xfrm>
          <a:custGeom>
            <a:avLst/>
            <a:gdLst>
              <a:gd name="connsiteX0" fmla="*/ 0 w 7182035"/>
              <a:gd name="connsiteY0" fmla="*/ 774074 h 1000704"/>
              <a:gd name="connsiteX1" fmla="*/ 2166152 w 7182035"/>
              <a:gd name="connsiteY1" fmla="*/ 978260 h 1000704"/>
              <a:gd name="connsiteX2" fmla="*/ 2716567 w 7182035"/>
              <a:gd name="connsiteY2" fmla="*/ 303557 h 1000704"/>
              <a:gd name="connsiteX3" fmla="*/ 4048218 w 7182035"/>
              <a:gd name="connsiteY3" fmla="*/ 10594 h 1000704"/>
              <a:gd name="connsiteX4" fmla="*/ 5157927 w 7182035"/>
              <a:gd name="connsiteY4" fmla="*/ 649786 h 1000704"/>
              <a:gd name="connsiteX5" fmla="*/ 6090082 w 7182035"/>
              <a:gd name="connsiteY5" fmla="*/ 303557 h 1000704"/>
              <a:gd name="connsiteX6" fmla="*/ 7182035 w 7182035"/>
              <a:gd name="connsiteY6" fmla="*/ 756319 h 1000704"/>
              <a:gd name="connsiteX0" fmla="*/ 0 w 7182035"/>
              <a:gd name="connsiteY0" fmla="*/ 773549 h 932278"/>
              <a:gd name="connsiteX1" fmla="*/ 1997476 w 7182035"/>
              <a:gd name="connsiteY1" fmla="*/ 897836 h 932278"/>
              <a:gd name="connsiteX2" fmla="*/ 2716567 w 7182035"/>
              <a:gd name="connsiteY2" fmla="*/ 303032 h 932278"/>
              <a:gd name="connsiteX3" fmla="*/ 4048218 w 7182035"/>
              <a:gd name="connsiteY3" fmla="*/ 10069 h 932278"/>
              <a:gd name="connsiteX4" fmla="*/ 5157927 w 7182035"/>
              <a:gd name="connsiteY4" fmla="*/ 649261 h 932278"/>
              <a:gd name="connsiteX5" fmla="*/ 6090082 w 7182035"/>
              <a:gd name="connsiteY5" fmla="*/ 303032 h 932278"/>
              <a:gd name="connsiteX6" fmla="*/ 7182035 w 7182035"/>
              <a:gd name="connsiteY6" fmla="*/ 755794 h 932278"/>
              <a:gd name="connsiteX0" fmla="*/ 0 w 7182035"/>
              <a:gd name="connsiteY0" fmla="*/ 771475 h 928248"/>
              <a:gd name="connsiteX1" fmla="*/ 1997476 w 7182035"/>
              <a:gd name="connsiteY1" fmla="*/ 895762 h 928248"/>
              <a:gd name="connsiteX2" fmla="*/ 2947387 w 7182035"/>
              <a:gd name="connsiteY2" fmla="*/ 327591 h 928248"/>
              <a:gd name="connsiteX3" fmla="*/ 4048218 w 7182035"/>
              <a:gd name="connsiteY3" fmla="*/ 7995 h 928248"/>
              <a:gd name="connsiteX4" fmla="*/ 5157927 w 7182035"/>
              <a:gd name="connsiteY4" fmla="*/ 647187 h 928248"/>
              <a:gd name="connsiteX5" fmla="*/ 6090082 w 7182035"/>
              <a:gd name="connsiteY5" fmla="*/ 300958 h 928248"/>
              <a:gd name="connsiteX6" fmla="*/ 7182035 w 7182035"/>
              <a:gd name="connsiteY6" fmla="*/ 753720 h 928248"/>
              <a:gd name="connsiteX0" fmla="*/ 0 w 7182035"/>
              <a:gd name="connsiteY0" fmla="*/ 627299 h 784072"/>
              <a:gd name="connsiteX1" fmla="*/ 1997476 w 7182035"/>
              <a:gd name="connsiteY1" fmla="*/ 751586 h 784072"/>
              <a:gd name="connsiteX2" fmla="*/ 2947387 w 7182035"/>
              <a:gd name="connsiteY2" fmla="*/ 183415 h 784072"/>
              <a:gd name="connsiteX3" fmla="*/ 4048218 w 7182035"/>
              <a:gd name="connsiteY3" fmla="*/ 14740 h 784072"/>
              <a:gd name="connsiteX4" fmla="*/ 5157927 w 7182035"/>
              <a:gd name="connsiteY4" fmla="*/ 503011 h 784072"/>
              <a:gd name="connsiteX5" fmla="*/ 6090082 w 7182035"/>
              <a:gd name="connsiteY5" fmla="*/ 156782 h 784072"/>
              <a:gd name="connsiteX6" fmla="*/ 7182035 w 7182035"/>
              <a:gd name="connsiteY6" fmla="*/ 609544 h 784072"/>
              <a:gd name="connsiteX0" fmla="*/ 0 w 7182035"/>
              <a:gd name="connsiteY0" fmla="*/ 627562 h 798625"/>
              <a:gd name="connsiteX1" fmla="*/ 1633491 w 7182035"/>
              <a:gd name="connsiteY1" fmla="*/ 769605 h 798625"/>
              <a:gd name="connsiteX2" fmla="*/ 2947387 w 7182035"/>
              <a:gd name="connsiteY2" fmla="*/ 183678 h 798625"/>
              <a:gd name="connsiteX3" fmla="*/ 4048218 w 7182035"/>
              <a:gd name="connsiteY3" fmla="*/ 15003 h 798625"/>
              <a:gd name="connsiteX4" fmla="*/ 5157927 w 7182035"/>
              <a:gd name="connsiteY4" fmla="*/ 503274 h 798625"/>
              <a:gd name="connsiteX5" fmla="*/ 6090082 w 7182035"/>
              <a:gd name="connsiteY5" fmla="*/ 157045 h 798625"/>
              <a:gd name="connsiteX6" fmla="*/ 7182035 w 7182035"/>
              <a:gd name="connsiteY6" fmla="*/ 609807 h 798625"/>
              <a:gd name="connsiteX0" fmla="*/ 0 w 7182035"/>
              <a:gd name="connsiteY0" fmla="*/ 627696 h 806128"/>
              <a:gd name="connsiteX1" fmla="*/ 1544714 w 7182035"/>
              <a:gd name="connsiteY1" fmla="*/ 778617 h 806128"/>
              <a:gd name="connsiteX2" fmla="*/ 2947387 w 7182035"/>
              <a:gd name="connsiteY2" fmla="*/ 183812 h 806128"/>
              <a:gd name="connsiteX3" fmla="*/ 4048218 w 7182035"/>
              <a:gd name="connsiteY3" fmla="*/ 15137 h 806128"/>
              <a:gd name="connsiteX4" fmla="*/ 5157927 w 7182035"/>
              <a:gd name="connsiteY4" fmla="*/ 503408 h 806128"/>
              <a:gd name="connsiteX5" fmla="*/ 6090082 w 7182035"/>
              <a:gd name="connsiteY5" fmla="*/ 157179 h 806128"/>
              <a:gd name="connsiteX6" fmla="*/ 7182035 w 7182035"/>
              <a:gd name="connsiteY6" fmla="*/ 609941 h 806128"/>
              <a:gd name="connsiteX0" fmla="*/ 0 w 7182035"/>
              <a:gd name="connsiteY0" fmla="*/ 625480 h 803912"/>
              <a:gd name="connsiteX1" fmla="*/ 1544714 w 7182035"/>
              <a:gd name="connsiteY1" fmla="*/ 776401 h 803912"/>
              <a:gd name="connsiteX2" fmla="*/ 2947387 w 7182035"/>
              <a:gd name="connsiteY2" fmla="*/ 181596 h 803912"/>
              <a:gd name="connsiteX3" fmla="*/ 4048218 w 7182035"/>
              <a:gd name="connsiteY3" fmla="*/ 12921 h 803912"/>
              <a:gd name="connsiteX4" fmla="*/ 5140172 w 7182035"/>
              <a:gd name="connsiteY4" fmla="*/ 465681 h 803912"/>
              <a:gd name="connsiteX5" fmla="*/ 6090082 w 7182035"/>
              <a:gd name="connsiteY5" fmla="*/ 154963 h 803912"/>
              <a:gd name="connsiteX6" fmla="*/ 7182035 w 7182035"/>
              <a:gd name="connsiteY6" fmla="*/ 607725 h 803912"/>
              <a:gd name="connsiteX0" fmla="*/ 0 w 7182035"/>
              <a:gd name="connsiteY0" fmla="*/ 657355 h 835787"/>
              <a:gd name="connsiteX1" fmla="*/ 1544714 w 7182035"/>
              <a:gd name="connsiteY1" fmla="*/ 808276 h 835787"/>
              <a:gd name="connsiteX2" fmla="*/ 2947387 w 7182035"/>
              <a:gd name="connsiteY2" fmla="*/ 213471 h 835787"/>
              <a:gd name="connsiteX3" fmla="*/ 4048218 w 7182035"/>
              <a:gd name="connsiteY3" fmla="*/ 44796 h 835787"/>
              <a:gd name="connsiteX4" fmla="*/ 5015885 w 7182035"/>
              <a:gd name="connsiteY4" fmla="*/ 9284 h 835787"/>
              <a:gd name="connsiteX5" fmla="*/ 6090082 w 7182035"/>
              <a:gd name="connsiteY5" fmla="*/ 186838 h 835787"/>
              <a:gd name="connsiteX6" fmla="*/ 7182035 w 7182035"/>
              <a:gd name="connsiteY6" fmla="*/ 639600 h 835787"/>
              <a:gd name="connsiteX0" fmla="*/ 0 w 7182035"/>
              <a:gd name="connsiteY0" fmla="*/ 795979 h 974411"/>
              <a:gd name="connsiteX1" fmla="*/ 1544714 w 7182035"/>
              <a:gd name="connsiteY1" fmla="*/ 946900 h 974411"/>
              <a:gd name="connsiteX2" fmla="*/ 2947387 w 7182035"/>
              <a:gd name="connsiteY2" fmla="*/ 352095 h 974411"/>
              <a:gd name="connsiteX3" fmla="*/ 4057095 w 7182035"/>
              <a:gd name="connsiteY3" fmla="*/ 5867 h 974411"/>
              <a:gd name="connsiteX4" fmla="*/ 5015885 w 7182035"/>
              <a:gd name="connsiteY4" fmla="*/ 147908 h 974411"/>
              <a:gd name="connsiteX5" fmla="*/ 6090082 w 7182035"/>
              <a:gd name="connsiteY5" fmla="*/ 325462 h 974411"/>
              <a:gd name="connsiteX6" fmla="*/ 7182035 w 7182035"/>
              <a:gd name="connsiteY6" fmla="*/ 778224 h 974411"/>
              <a:gd name="connsiteX0" fmla="*/ 0 w 7182035"/>
              <a:gd name="connsiteY0" fmla="*/ 815805 h 994237"/>
              <a:gd name="connsiteX1" fmla="*/ 1544714 w 7182035"/>
              <a:gd name="connsiteY1" fmla="*/ 966726 h 994237"/>
              <a:gd name="connsiteX2" fmla="*/ 2947387 w 7182035"/>
              <a:gd name="connsiteY2" fmla="*/ 371921 h 994237"/>
              <a:gd name="connsiteX3" fmla="*/ 4057095 w 7182035"/>
              <a:gd name="connsiteY3" fmla="*/ 25693 h 994237"/>
              <a:gd name="connsiteX4" fmla="*/ 5131295 w 7182035"/>
              <a:gd name="connsiteY4" fmla="*/ 61202 h 994237"/>
              <a:gd name="connsiteX5" fmla="*/ 6090082 w 7182035"/>
              <a:gd name="connsiteY5" fmla="*/ 345288 h 994237"/>
              <a:gd name="connsiteX6" fmla="*/ 7182035 w 7182035"/>
              <a:gd name="connsiteY6" fmla="*/ 798050 h 994237"/>
              <a:gd name="connsiteX0" fmla="*/ 0 w 7182035"/>
              <a:gd name="connsiteY0" fmla="*/ 821726 h 1000158"/>
              <a:gd name="connsiteX1" fmla="*/ 1544714 w 7182035"/>
              <a:gd name="connsiteY1" fmla="*/ 972647 h 1000158"/>
              <a:gd name="connsiteX2" fmla="*/ 2947387 w 7182035"/>
              <a:gd name="connsiteY2" fmla="*/ 377842 h 1000158"/>
              <a:gd name="connsiteX3" fmla="*/ 4057095 w 7182035"/>
              <a:gd name="connsiteY3" fmla="*/ 31614 h 1000158"/>
              <a:gd name="connsiteX4" fmla="*/ 5131295 w 7182035"/>
              <a:gd name="connsiteY4" fmla="*/ 67123 h 1000158"/>
              <a:gd name="connsiteX5" fmla="*/ 5974673 w 7182035"/>
              <a:gd name="connsiteY5" fmla="*/ 484374 h 1000158"/>
              <a:gd name="connsiteX6" fmla="*/ 7182035 w 7182035"/>
              <a:gd name="connsiteY6" fmla="*/ 803971 h 1000158"/>
              <a:gd name="connsiteX0" fmla="*/ 0 w 5974696"/>
              <a:gd name="connsiteY0" fmla="*/ 821726 h 1079179"/>
              <a:gd name="connsiteX1" fmla="*/ 1544714 w 5974696"/>
              <a:gd name="connsiteY1" fmla="*/ 972647 h 1079179"/>
              <a:gd name="connsiteX2" fmla="*/ 2947387 w 5974696"/>
              <a:gd name="connsiteY2" fmla="*/ 377842 h 1079179"/>
              <a:gd name="connsiteX3" fmla="*/ 4057095 w 5974696"/>
              <a:gd name="connsiteY3" fmla="*/ 31614 h 1079179"/>
              <a:gd name="connsiteX4" fmla="*/ 5131295 w 5974696"/>
              <a:gd name="connsiteY4" fmla="*/ 67123 h 1079179"/>
              <a:gd name="connsiteX5" fmla="*/ 5974673 w 5974696"/>
              <a:gd name="connsiteY5" fmla="*/ 484374 h 1079179"/>
              <a:gd name="connsiteX6" fmla="*/ 5166804 w 5974696"/>
              <a:gd name="connsiteY6" fmla="*/ 1079179 h 1079179"/>
              <a:gd name="connsiteX0" fmla="*/ 0 w 6205511"/>
              <a:gd name="connsiteY0" fmla="*/ 827306 h 1084759"/>
              <a:gd name="connsiteX1" fmla="*/ 1544714 w 6205511"/>
              <a:gd name="connsiteY1" fmla="*/ 978227 h 1084759"/>
              <a:gd name="connsiteX2" fmla="*/ 2947387 w 6205511"/>
              <a:gd name="connsiteY2" fmla="*/ 383422 h 1084759"/>
              <a:gd name="connsiteX3" fmla="*/ 4057095 w 6205511"/>
              <a:gd name="connsiteY3" fmla="*/ 37194 h 1084759"/>
              <a:gd name="connsiteX4" fmla="*/ 5131295 w 6205511"/>
              <a:gd name="connsiteY4" fmla="*/ 72703 h 1084759"/>
              <a:gd name="connsiteX5" fmla="*/ 6205492 w 6205511"/>
              <a:gd name="connsiteY5" fmla="*/ 596486 h 1084759"/>
              <a:gd name="connsiteX6" fmla="*/ 5166804 w 6205511"/>
              <a:gd name="connsiteY6" fmla="*/ 1084759 h 1084759"/>
              <a:gd name="connsiteX0" fmla="*/ 0 w 6214237"/>
              <a:gd name="connsiteY0" fmla="*/ 827306 h 1005738"/>
              <a:gd name="connsiteX1" fmla="*/ 1544714 w 6214237"/>
              <a:gd name="connsiteY1" fmla="*/ 978227 h 1005738"/>
              <a:gd name="connsiteX2" fmla="*/ 2947387 w 6214237"/>
              <a:gd name="connsiteY2" fmla="*/ 383422 h 1005738"/>
              <a:gd name="connsiteX3" fmla="*/ 4057095 w 6214237"/>
              <a:gd name="connsiteY3" fmla="*/ 37194 h 1005738"/>
              <a:gd name="connsiteX4" fmla="*/ 5131295 w 6214237"/>
              <a:gd name="connsiteY4" fmla="*/ 72703 h 1005738"/>
              <a:gd name="connsiteX5" fmla="*/ 6205492 w 6214237"/>
              <a:gd name="connsiteY5" fmla="*/ 596486 h 1005738"/>
              <a:gd name="connsiteX6" fmla="*/ 4518734 w 6214237"/>
              <a:gd name="connsiteY6" fmla="*/ 853939 h 1005738"/>
              <a:gd name="connsiteX0" fmla="*/ 0 w 6214237"/>
              <a:gd name="connsiteY0" fmla="*/ 827306 h 1052250"/>
              <a:gd name="connsiteX1" fmla="*/ 1544714 w 6214237"/>
              <a:gd name="connsiteY1" fmla="*/ 978227 h 1052250"/>
              <a:gd name="connsiteX2" fmla="*/ 2947387 w 6214237"/>
              <a:gd name="connsiteY2" fmla="*/ 383422 h 1052250"/>
              <a:gd name="connsiteX3" fmla="*/ 4057095 w 6214237"/>
              <a:gd name="connsiteY3" fmla="*/ 37194 h 1052250"/>
              <a:gd name="connsiteX4" fmla="*/ 5131295 w 6214237"/>
              <a:gd name="connsiteY4" fmla="*/ 72703 h 1052250"/>
              <a:gd name="connsiteX5" fmla="*/ 6205492 w 6214237"/>
              <a:gd name="connsiteY5" fmla="*/ 596486 h 1052250"/>
              <a:gd name="connsiteX6" fmla="*/ 4518734 w 6214237"/>
              <a:gd name="connsiteY6" fmla="*/ 853939 h 1052250"/>
              <a:gd name="connsiteX0" fmla="*/ 0 w 6205981"/>
              <a:gd name="connsiteY0" fmla="*/ 827306 h 1150593"/>
              <a:gd name="connsiteX1" fmla="*/ 1544714 w 6205981"/>
              <a:gd name="connsiteY1" fmla="*/ 978227 h 1150593"/>
              <a:gd name="connsiteX2" fmla="*/ 2947387 w 6205981"/>
              <a:gd name="connsiteY2" fmla="*/ 383422 h 1150593"/>
              <a:gd name="connsiteX3" fmla="*/ 4057095 w 6205981"/>
              <a:gd name="connsiteY3" fmla="*/ 37194 h 1150593"/>
              <a:gd name="connsiteX4" fmla="*/ 5131295 w 6205981"/>
              <a:gd name="connsiteY4" fmla="*/ 72703 h 1150593"/>
              <a:gd name="connsiteX5" fmla="*/ 6205492 w 6205981"/>
              <a:gd name="connsiteY5" fmla="*/ 596486 h 1150593"/>
              <a:gd name="connsiteX6" fmla="*/ 4998129 w 6205981"/>
              <a:gd name="connsiteY6" fmla="*/ 969349 h 1150593"/>
              <a:gd name="connsiteX0" fmla="*/ 0 w 5806870"/>
              <a:gd name="connsiteY0" fmla="*/ 831362 h 1166669"/>
              <a:gd name="connsiteX1" fmla="*/ 1544714 w 5806870"/>
              <a:gd name="connsiteY1" fmla="*/ 982283 h 1166669"/>
              <a:gd name="connsiteX2" fmla="*/ 2947387 w 5806870"/>
              <a:gd name="connsiteY2" fmla="*/ 387478 h 1166669"/>
              <a:gd name="connsiteX3" fmla="*/ 4057095 w 5806870"/>
              <a:gd name="connsiteY3" fmla="*/ 41250 h 1166669"/>
              <a:gd name="connsiteX4" fmla="*/ 5131295 w 5806870"/>
              <a:gd name="connsiteY4" fmla="*/ 76759 h 1166669"/>
              <a:gd name="connsiteX5" fmla="*/ 5805997 w 5806870"/>
              <a:gd name="connsiteY5" fmla="*/ 671563 h 1166669"/>
              <a:gd name="connsiteX6" fmla="*/ 4998129 w 5806870"/>
              <a:gd name="connsiteY6" fmla="*/ 973405 h 1166669"/>
              <a:gd name="connsiteX0" fmla="*/ 0 w 5806034"/>
              <a:gd name="connsiteY0" fmla="*/ 831362 h 1181767"/>
              <a:gd name="connsiteX1" fmla="*/ 1544714 w 5806034"/>
              <a:gd name="connsiteY1" fmla="*/ 982283 h 1181767"/>
              <a:gd name="connsiteX2" fmla="*/ 2947387 w 5806034"/>
              <a:gd name="connsiteY2" fmla="*/ 387478 h 1181767"/>
              <a:gd name="connsiteX3" fmla="*/ 4057095 w 5806034"/>
              <a:gd name="connsiteY3" fmla="*/ 41250 h 1181767"/>
              <a:gd name="connsiteX4" fmla="*/ 5131295 w 5806034"/>
              <a:gd name="connsiteY4" fmla="*/ 76759 h 1181767"/>
              <a:gd name="connsiteX5" fmla="*/ 5805997 w 5806034"/>
              <a:gd name="connsiteY5" fmla="*/ 671563 h 1181767"/>
              <a:gd name="connsiteX6" fmla="*/ 4998129 w 5806034"/>
              <a:gd name="connsiteY6" fmla="*/ 973405 h 1181767"/>
              <a:gd name="connsiteX0" fmla="*/ 0 w 5806034"/>
              <a:gd name="connsiteY0" fmla="*/ 831362 h 1181767"/>
              <a:gd name="connsiteX1" fmla="*/ 1544714 w 5806034"/>
              <a:gd name="connsiteY1" fmla="*/ 982283 h 1181767"/>
              <a:gd name="connsiteX2" fmla="*/ 2947387 w 5806034"/>
              <a:gd name="connsiteY2" fmla="*/ 387478 h 1181767"/>
              <a:gd name="connsiteX3" fmla="*/ 4057095 w 5806034"/>
              <a:gd name="connsiteY3" fmla="*/ 41250 h 1181767"/>
              <a:gd name="connsiteX4" fmla="*/ 5131295 w 5806034"/>
              <a:gd name="connsiteY4" fmla="*/ 76759 h 1181767"/>
              <a:gd name="connsiteX5" fmla="*/ 5805997 w 5806034"/>
              <a:gd name="connsiteY5" fmla="*/ 671563 h 1181767"/>
              <a:gd name="connsiteX6" fmla="*/ 4998129 w 5806034"/>
              <a:gd name="connsiteY6" fmla="*/ 973405 h 118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6034" h="1181767">
                <a:moveTo>
                  <a:pt x="0" y="831362"/>
                </a:moveTo>
                <a:cubicBezTo>
                  <a:pt x="865573" y="812865"/>
                  <a:pt x="1053483" y="1056264"/>
                  <a:pt x="1544714" y="982283"/>
                </a:cubicBezTo>
                <a:cubicBezTo>
                  <a:pt x="2035945" y="908302"/>
                  <a:pt x="2528657" y="544317"/>
                  <a:pt x="2947387" y="387478"/>
                </a:cubicBezTo>
                <a:cubicBezTo>
                  <a:pt x="3366117" y="230639"/>
                  <a:pt x="3693110" y="93036"/>
                  <a:pt x="4057095" y="41250"/>
                </a:cubicBezTo>
                <a:cubicBezTo>
                  <a:pt x="4421080" y="-10536"/>
                  <a:pt x="4839811" y="-28293"/>
                  <a:pt x="5131295" y="76759"/>
                </a:cubicBezTo>
                <a:cubicBezTo>
                  <a:pt x="5422779" y="181811"/>
                  <a:pt x="5810436" y="433345"/>
                  <a:pt x="5805997" y="671563"/>
                </a:cubicBezTo>
                <a:cubicBezTo>
                  <a:pt x="5801558" y="909781"/>
                  <a:pt x="5674312" y="1491270"/>
                  <a:pt x="4998129" y="973405"/>
                </a:cubicBezTo>
              </a:path>
            </a:pathLst>
          </a:custGeom>
          <a:noFill/>
          <a:ln w="14922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29B1915E-46C6-485B-83D6-9B8482E0FA5D}"/>
              </a:ext>
            </a:extLst>
          </p:cNvPr>
          <p:cNvGrpSpPr/>
          <p:nvPr/>
        </p:nvGrpSpPr>
        <p:grpSpPr>
          <a:xfrm>
            <a:off x="5937700" y="1023508"/>
            <a:ext cx="523783" cy="548936"/>
            <a:chOff x="2617433" y="2610035"/>
            <a:chExt cx="523783" cy="548936"/>
          </a:xfrm>
        </p:grpSpPr>
        <p:cxnSp>
          <p:nvCxnSpPr>
            <p:cNvPr id="63" name="Straight Arrow Connector 62">
              <a:extLst>
                <a:ext uri="{FF2B5EF4-FFF2-40B4-BE49-F238E27FC236}">
                  <a16:creationId xmlns:a16="http://schemas.microsoft.com/office/drawing/2014/main" id="{4140CEA0-C424-4767-BB0A-6F7E2664ACB0}"/>
                </a:ext>
              </a:extLst>
            </p:cNvPr>
            <p:cNvCxnSpPr>
              <a:cxnSpLocks/>
            </p:cNvCxnSpPr>
            <p:nvPr/>
          </p:nvCxnSpPr>
          <p:spPr>
            <a:xfrm flipV="1">
              <a:off x="2769833" y="2610035"/>
              <a:ext cx="0" cy="346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AB131A3-B6AD-440D-BFAA-12A18C740450}"/>
                </a:ext>
              </a:extLst>
            </p:cNvPr>
            <p:cNvCxnSpPr>
              <a:cxnSpLocks/>
            </p:cNvCxnSpPr>
            <p:nvPr/>
          </p:nvCxnSpPr>
          <p:spPr>
            <a:xfrm>
              <a:off x="2769833" y="2956264"/>
              <a:ext cx="371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4CE53364-3ED9-48CE-8163-27D6B31F3192}"/>
                </a:ext>
              </a:extLst>
            </p:cNvPr>
            <p:cNvCxnSpPr>
              <a:cxnSpLocks/>
            </p:cNvCxnSpPr>
            <p:nvPr/>
          </p:nvCxnSpPr>
          <p:spPr>
            <a:xfrm flipH="1">
              <a:off x="2617433" y="2956264"/>
              <a:ext cx="152400" cy="202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68" name="Straight Arrow Connector 67">
            <a:extLst>
              <a:ext uri="{FF2B5EF4-FFF2-40B4-BE49-F238E27FC236}">
                <a16:creationId xmlns:a16="http://schemas.microsoft.com/office/drawing/2014/main" id="{CC4ACF60-770A-421B-A2A2-1D757369A0D6}"/>
              </a:ext>
            </a:extLst>
          </p:cNvPr>
          <p:cNvCxnSpPr>
            <a:cxnSpLocks/>
          </p:cNvCxnSpPr>
          <p:nvPr/>
        </p:nvCxnSpPr>
        <p:spPr>
          <a:xfrm flipH="1">
            <a:off x="10545018" y="1196622"/>
            <a:ext cx="550721" cy="333823"/>
          </a:xfrm>
          <a:prstGeom prst="straightConnector1">
            <a:avLst/>
          </a:prstGeom>
          <a:ln>
            <a:tailEnd type="stealth" w="lg" len="lg"/>
          </a:ln>
        </p:spPr>
        <p:style>
          <a:lnRef idx="1">
            <a:schemeClr val="dk1"/>
          </a:lnRef>
          <a:fillRef idx="0">
            <a:schemeClr val="dk1"/>
          </a:fillRef>
          <a:effectRef idx="0">
            <a:schemeClr val="dk1"/>
          </a:effectRef>
          <a:fontRef idx="minor">
            <a:schemeClr val="tx1"/>
          </a:fontRef>
        </p:style>
      </p:cxnSp>
      <p:sp>
        <p:nvSpPr>
          <p:cNvPr id="69" name="Arc 68">
            <a:extLst>
              <a:ext uri="{FF2B5EF4-FFF2-40B4-BE49-F238E27FC236}">
                <a16:creationId xmlns:a16="http://schemas.microsoft.com/office/drawing/2014/main" id="{C7FA99BD-CB62-49B9-8E7A-C3CCF5F42F7C}"/>
              </a:ext>
            </a:extLst>
          </p:cNvPr>
          <p:cNvSpPr/>
          <p:nvPr/>
        </p:nvSpPr>
        <p:spPr>
          <a:xfrm rot="6251507" flipV="1">
            <a:off x="10862494" y="653932"/>
            <a:ext cx="914400" cy="914400"/>
          </a:xfrm>
          <a:prstGeom prst="arc">
            <a:avLst/>
          </a:prstGeom>
          <a:ln w="15875">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7109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F7127-FCD3-4DF4-94B3-82E956D06F89}"/>
              </a:ext>
            </a:extLst>
          </p:cNvPr>
          <p:cNvSpPr>
            <a:spLocks noGrp="1"/>
          </p:cNvSpPr>
          <p:nvPr>
            <p:ph type="title"/>
          </p:nvPr>
        </p:nvSpPr>
        <p:spPr/>
        <p:txBody>
          <a:bodyPr/>
          <a:lstStyle/>
          <a:p>
            <a:r>
              <a:rPr lang="en-US" dirty="0"/>
              <a:t>Example</a:t>
            </a:r>
          </a:p>
        </p:txBody>
      </p:sp>
      <p:sp>
        <p:nvSpPr>
          <p:cNvPr id="4" name="Slide Number Placeholder 3">
            <a:extLst>
              <a:ext uri="{FF2B5EF4-FFF2-40B4-BE49-F238E27FC236}">
                <a16:creationId xmlns:a16="http://schemas.microsoft.com/office/drawing/2014/main" id="{5866B976-AAA9-4E42-8F06-E56A008595A0}"/>
              </a:ext>
            </a:extLst>
          </p:cNvPr>
          <p:cNvSpPr>
            <a:spLocks noGrp="1"/>
          </p:cNvSpPr>
          <p:nvPr>
            <p:ph type="sldNum" sz="quarter" idx="12"/>
          </p:nvPr>
        </p:nvSpPr>
        <p:spPr/>
        <p:txBody>
          <a:bodyPr/>
          <a:lstStyle/>
          <a:p>
            <a:fld id="{A75FC3D3-B48B-4C30-9778-C5C16E6765D6}" type="slidenum">
              <a:rPr lang="en-US" smtClean="0"/>
              <a:t>11</a:t>
            </a:fld>
            <a:endParaRPr lang="en-US"/>
          </a:p>
        </p:txBody>
      </p:sp>
      <p:sp>
        <p:nvSpPr>
          <p:cNvPr id="10" name="TextBox 9">
            <a:extLst>
              <a:ext uri="{FF2B5EF4-FFF2-40B4-BE49-F238E27FC236}">
                <a16:creationId xmlns:a16="http://schemas.microsoft.com/office/drawing/2014/main" id="{64F19C7D-E489-4444-BB85-2B6D221F185D}"/>
              </a:ext>
            </a:extLst>
          </p:cNvPr>
          <p:cNvSpPr txBox="1"/>
          <p:nvPr/>
        </p:nvSpPr>
        <p:spPr>
          <a:xfrm>
            <a:off x="254798" y="1182469"/>
            <a:ext cx="3996350" cy="369332"/>
          </a:xfrm>
          <a:prstGeom prst="rect">
            <a:avLst/>
          </a:prstGeom>
          <a:noFill/>
        </p:spPr>
        <p:txBody>
          <a:bodyPr wrap="none" rtlCol="0">
            <a:spAutoFit/>
          </a:bodyPr>
          <a:lstStyle/>
          <a:p>
            <a:r>
              <a:rPr lang="en-US" dirty="0"/>
              <a:t>A global force with sinusoidal magnitude</a:t>
            </a:r>
          </a:p>
        </p:txBody>
      </p:sp>
      <p:pic>
        <p:nvPicPr>
          <p:cNvPr id="11" name="Global">
            <a:hlinkClick r:id="" action="ppaction://media"/>
            <a:extLst>
              <a:ext uri="{FF2B5EF4-FFF2-40B4-BE49-F238E27FC236}">
                <a16:creationId xmlns:a16="http://schemas.microsoft.com/office/drawing/2014/main" id="{A752C0D3-A0A4-4CFA-835F-E93536A8F56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2425" t="16435" r="8766" b="20198"/>
          <a:stretch/>
        </p:blipFill>
        <p:spPr>
          <a:xfrm>
            <a:off x="216698" y="2072118"/>
            <a:ext cx="5608600" cy="3388881"/>
          </a:xfrm>
          <a:prstGeom prst="rect">
            <a:avLst/>
          </a:prstGeom>
        </p:spPr>
      </p:pic>
      <p:pic>
        <p:nvPicPr>
          <p:cNvPr id="12" name="Picture 11">
            <a:extLst>
              <a:ext uri="{FF2B5EF4-FFF2-40B4-BE49-F238E27FC236}">
                <a16:creationId xmlns:a16="http://schemas.microsoft.com/office/drawing/2014/main" id="{4D7591CC-EB29-435D-93C4-C64FBB8E6CAF}"/>
              </a:ext>
            </a:extLst>
          </p:cNvPr>
          <p:cNvPicPr>
            <a:picLocks noChangeAspect="1"/>
          </p:cNvPicPr>
          <p:nvPr/>
        </p:nvPicPr>
        <p:blipFill rotWithShape="1">
          <a:blip r:embed="rId5"/>
          <a:srcRect t="-2191" r="7301" b="-2419"/>
          <a:stretch/>
        </p:blipFill>
        <p:spPr>
          <a:xfrm>
            <a:off x="5825299" y="33084"/>
            <a:ext cx="6277802" cy="6453441"/>
          </a:xfrm>
          <a:prstGeom prst="rect">
            <a:avLst/>
          </a:prstGeom>
        </p:spPr>
      </p:pic>
    </p:spTree>
    <p:extLst>
      <p:ext uri="{BB962C8B-B14F-4D97-AF65-F5344CB8AC3E}">
        <p14:creationId xmlns:p14="http://schemas.microsoft.com/office/powerpoint/2010/main" val="132975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A5D98-1837-4EBD-B634-4D5E6B052FC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E84E56D0-AE8C-4BE8-8860-8CF302F4497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628526D-3DC6-45E4-9B5A-4CAA2B8B3EE9}"/>
              </a:ext>
            </a:extLst>
          </p:cNvPr>
          <p:cNvSpPr>
            <a:spLocks noGrp="1"/>
          </p:cNvSpPr>
          <p:nvPr>
            <p:ph type="sldNum" sz="quarter" idx="12"/>
          </p:nvPr>
        </p:nvSpPr>
        <p:spPr/>
        <p:txBody>
          <a:bodyPr/>
          <a:lstStyle/>
          <a:p>
            <a:fld id="{A75FC3D3-B48B-4C30-9778-C5C16E6765D6}" type="slidenum">
              <a:rPr lang="en-US" smtClean="0"/>
              <a:t>12</a:t>
            </a:fld>
            <a:endParaRPr lang="en-US"/>
          </a:p>
        </p:txBody>
      </p:sp>
      <p:pic>
        <p:nvPicPr>
          <p:cNvPr id="5" name="Picture 4">
            <a:extLst>
              <a:ext uri="{FF2B5EF4-FFF2-40B4-BE49-F238E27FC236}">
                <a16:creationId xmlns:a16="http://schemas.microsoft.com/office/drawing/2014/main" id="{E7CEE06A-F87C-4F67-B5A8-8ED6749FC840}"/>
              </a:ext>
            </a:extLst>
          </p:cNvPr>
          <p:cNvPicPr>
            <a:picLocks noChangeAspect="1"/>
          </p:cNvPicPr>
          <p:nvPr/>
        </p:nvPicPr>
        <p:blipFill rotWithShape="1">
          <a:blip r:embed="rId2"/>
          <a:srcRect l="5104" t="5367" r="24205" b="74633"/>
          <a:stretch/>
        </p:blipFill>
        <p:spPr>
          <a:xfrm>
            <a:off x="1349827" y="1284571"/>
            <a:ext cx="8228884" cy="2120780"/>
          </a:xfrm>
          <a:prstGeom prst="rect">
            <a:avLst/>
          </a:prstGeom>
        </p:spPr>
      </p:pic>
      <p:pic>
        <p:nvPicPr>
          <p:cNvPr id="6" name="Picture 5">
            <a:extLst>
              <a:ext uri="{FF2B5EF4-FFF2-40B4-BE49-F238E27FC236}">
                <a16:creationId xmlns:a16="http://schemas.microsoft.com/office/drawing/2014/main" id="{A9C0DB10-9DC4-486A-9601-7C3BB5FFA8A0}"/>
              </a:ext>
            </a:extLst>
          </p:cNvPr>
          <p:cNvPicPr>
            <a:picLocks noChangeAspect="1"/>
          </p:cNvPicPr>
          <p:nvPr/>
        </p:nvPicPr>
        <p:blipFill rotWithShape="1">
          <a:blip r:embed="rId2"/>
          <a:srcRect l="5238" t="25071" r="39269" b="55090"/>
          <a:stretch/>
        </p:blipFill>
        <p:spPr>
          <a:xfrm>
            <a:off x="1349827" y="3452650"/>
            <a:ext cx="6612802" cy="2153595"/>
          </a:xfrm>
          <a:prstGeom prst="rect">
            <a:avLst/>
          </a:prstGeom>
        </p:spPr>
      </p:pic>
      <p:pic>
        <p:nvPicPr>
          <p:cNvPr id="7" name="Picture 6">
            <a:extLst>
              <a:ext uri="{FF2B5EF4-FFF2-40B4-BE49-F238E27FC236}">
                <a16:creationId xmlns:a16="http://schemas.microsoft.com/office/drawing/2014/main" id="{E945E17D-F6C2-42C7-ABB8-BA91245553A7}"/>
              </a:ext>
            </a:extLst>
          </p:cNvPr>
          <p:cNvPicPr>
            <a:picLocks noChangeAspect="1"/>
          </p:cNvPicPr>
          <p:nvPr/>
        </p:nvPicPr>
        <p:blipFill rotWithShape="1">
          <a:blip r:embed="rId2"/>
          <a:srcRect l="10026" t="70460" r="7272" b="25111"/>
          <a:stretch/>
        </p:blipFill>
        <p:spPr>
          <a:xfrm>
            <a:off x="300519" y="5711281"/>
            <a:ext cx="10282537" cy="501438"/>
          </a:xfrm>
          <a:prstGeom prst="rect">
            <a:avLst/>
          </a:prstGeom>
        </p:spPr>
      </p:pic>
    </p:spTree>
    <p:extLst>
      <p:ext uri="{BB962C8B-B14F-4D97-AF65-F5344CB8AC3E}">
        <p14:creationId xmlns:p14="http://schemas.microsoft.com/office/powerpoint/2010/main" val="4232506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F7127-FCD3-4DF4-94B3-82E956D06F89}"/>
              </a:ext>
            </a:extLst>
          </p:cNvPr>
          <p:cNvSpPr>
            <a:spLocks noGrp="1"/>
          </p:cNvSpPr>
          <p:nvPr>
            <p:ph type="title"/>
          </p:nvPr>
        </p:nvSpPr>
        <p:spPr/>
        <p:txBody>
          <a:bodyPr/>
          <a:lstStyle/>
          <a:p>
            <a:r>
              <a:rPr lang="en-US" dirty="0"/>
              <a:t>Example</a:t>
            </a:r>
          </a:p>
        </p:txBody>
      </p:sp>
      <p:sp>
        <p:nvSpPr>
          <p:cNvPr id="4" name="Slide Number Placeholder 3">
            <a:extLst>
              <a:ext uri="{FF2B5EF4-FFF2-40B4-BE49-F238E27FC236}">
                <a16:creationId xmlns:a16="http://schemas.microsoft.com/office/drawing/2014/main" id="{5866B976-AAA9-4E42-8F06-E56A008595A0}"/>
              </a:ext>
            </a:extLst>
          </p:cNvPr>
          <p:cNvSpPr>
            <a:spLocks noGrp="1"/>
          </p:cNvSpPr>
          <p:nvPr>
            <p:ph type="sldNum" sz="quarter" idx="12"/>
          </p:nvPr>
        </p:nvSpPr>
        <p:spPr/>
        <p:txBody>
          <a:bodyPr/>
          <a:lstStyle/>
          <a:p>
            <a:fld id="{A75FC3D3-B48B-4C30-9778-C5C16E6765D6}" type="slidenum">
              <a:rPr lang="en-US" smtClean="0"/>
              <a:t>13</a:t>
            </a:fld>
            <a:endParaRPr lang="en-US"/>
          </a:p>
        </p:txBody>
      </p:sp>
      <p:pic>
        <p:nvPicPr>
          <p:cNvPr id="5" name="Picture 4">
            <a:extLst>
              <a:ext uri="{FF2B5EF4-FFF2-40B4-BE49-F238E27FC236}">
                <a16:creationId xmlns:a16="http://schemas.microsoft.com/office/drawing/2014/main" id="{523EDABB-CC35-4D11-B384-E675E9886F6A}"/>
              </a:ext>
            </a:extLst>
          </p:cNvPr>
          <p:cNvPicPr>
            <a:picLocks noChangeAspect="1"/>
          </p:cNvPicPr>
          <p:nvPr/>
        </p:nvPicPr>
        <p:blipFill>
          <a:blip r:embed="rId4"/>
          <a:stretch>
            <a:fillRect/>
          </a:stretch>
        </p:blipFill>
        <p:spPr>
          <a:xfrm>
            <a:off x="5876544" y="97182"/>
            <a:ext cx="6239256" cy="5960718"/>
          </a:xfrm>
          <a:prstGeom prst="rect">
            <a:avLst/>
          </a:prstGeom>
        </p:spPr>
      </p:pic>
      <p:pic>
        <p:nvPicPr>
          <p:cNvPr id="9" name="Follower">
            <a:hlinkClick r:id="" action="ppaction://media"/>
            <a:extLst>
              <a:ext uri="{FF2B5EF4-FFF2-40B4-BE49-F238E27FC236}">
                <a16:creationId xmlns:a16="http://schemas.microsoft.com/office/drawing/2014/main" id="{691E875A-913E-4E98-881A-46BBFFD1621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2143" t="8514" r="8572" b="12278"/>
          <a:stretch/>
        </p:blipFill>
        <p:spPr>
          <a:xfrm>
            <a:off x="191298" y="1536700"/>
            <a:ext cx="5633161" cy="4229100"/>
          </a:xfrm>
          <a:prstGeom prst="rect">
            <a:avLst/>
          </a:prstGeom>
        </p:spPr>
      </p:pic>
      <p:sp>
        <p:nvSpPr>
          <p:cNvPr id="10" name="TextBox 9">
            <a:extLst>
              <a:ext uri="{FF2B5EF4-FFF2-40B4-BE49-F238E27FC236}">
                <a16:creationId xmlns:a16="http://schemas.microsoft.com/office/drawing/2014/main" id="{64F19C7D-E489-4444-BB85-2B6D221F185D}"/>
              </a:ext>
            </a:extLst>
          </p:cNvPr>
          <p:cNvSpPr txBox="1"/>
          <p:nvPr/>
        </p:nvSpPr>
        <p:spPr>
          <a:xfrm>
            <a:off x="254798" y="1182469"/>
            <a:ext cx="4299318" cy="369332"/>
          </a:xfrm>
          <a:prstGeom prst="rect">
            <a:avLst/>
          </a:prstGeom>
          <a:noFill/>
        </p:spPr>
        <p:txBody>
          <a:bodyPr wrap="none" rtlCol="0">
            <a:spAutoFit/>
          </a:bodyPr>
          <a:lstStyle/>
          <a:p>
            <a:r>
              <a:rPr lang="en-US" dirty="0"/>
              <a:t>A </a:t>
            </a:r>
            <a:r>
              <a:rPr lang="en-US" i="1" dirty="0"/>
              <a:t>follower force</a:t>
            </a:r>
            <a:r>
              <a:rPr lang="en-US" dirty="0"/>
              <a:t>* with sinusoidal magnitude</a:t>
            </a:r>
          </a:p>
        </p:txBody>
      </p:sp>
      <p:sp>
        <p:nvSpPr>
          <p:cNvPr id="7" name="TextBox 6">
            <a:extLst>
              <a:ext uri="{FF2B5EF4-FFF2-40B4-BE49-F238E27FC236}">
                <a16:creationId xmlns:a16="http://schemas.microsoft.com/office/drawing/2014/main" id="{29666C3A-C997-4F1C-8652-1D9D3C69192A}"/>
              </a:ext>
            </a:extLst>
          </p:cNvPr>
          <p:cNvSpPr txBox="1"/>
          <p:nvPr/>
        </p:nvSpPr>
        <p:spPr>
          <a:xfrm>
            <a:off x="254798" y="5734734"/>
            <a:ext cx="6227841" cy="646331"/>
          </a:xfrm>
          <a:prstGeom prst="rect">
            <a:avLst/>
          </a:prstGeom>
          <a:noFill/>
        </p:spPr>
        <p:txBody>
          <a:bodyPr wrap="square" rtlCol="0">
            <a:spAutoFit/>
          </a:bodyPr>
          <a:lstStyle/>
          <a:p>
            <a:r>
              <a:rPr lang="en-US" dirty="0"/>
              <a:t>*constant direction in local tip frame.  The problem can be converted to an IVP in this special case.</a:t>
            </a:r>
          </a:p>
        </p:txBody>
      </p:sp>
    </p:spTree>
    <p:extLst>
      <p:ext uri="{BB962C8B-B14F-4D97-AF65-F5344CB8AC3E}">
        <p14:creationId xmlns:p14="http://schemas.microsoft.com/office/powerpoint/2010/main" val="341473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F7127-FCD3-4DF4-94B3-82E956D06F89}"/>
              </a:ext>
            </a:extLst>
          </p:cNvPr>
          <p:cNvSpPr>
            <a:spLocks noGrp="1"/>
          </p:cNvSpPr>
          <p:nvPr>
            <p:ph type="title"/>
          </p:nvPr>
        </p:nvSpPr>
        <p:spPr/>
        <p:txBody>
          <a:bodyPr/>
          <a:lstStyle/>
          <a:p>
            <a:r>
              <a:rPr lang="en-US" dirty="0"/>
              <a:t>Example</a:t>
            </a:r>
          </a:p>
        </p:txBody>
      </p:sp>
      <p:sp>
        <p:nvSpPr>
          <p:cNvPr id="4" name="Slide Number Placeholder 3">
            <a:extLst>
              <a:ext uri="{FF2B5EF4-FFF2-40B4-BE49-F238E27FC236}">
                <a16:creationId xmlns:a16="http://schemas.microsoft.com/office/drawing/2014/main" id="{5866B976-AAA9-4E42-8F06-E56A008595A0}"/>
              </a:ext>
            </a:extLst>
          </p:cNvPr>
          <p:cNvSpPr>
            <a:spLocks noGrp="1"/>
          </p:cNvSpPr>
          <p:nvPr>
            <p:ph type="sldNum" sz="quarter" idx="12"/>
          </p:nvPr>
        </p:nvSpPr>
        <p:spPr/>
        <p:txBody>
          <a:bodyPr/>
          <a:lstStyle/>
          <a:p>
            <a:fld id="{A75FC3D3-B48B-4C30-9778-C5C16E6765D6}" type="slidenum">
              <a:rPr lang="en-US" smtClean="0"/>
              <a:t>14</a:t>
            </a:fld>
            <a:endParaRPr lang="en-US"/>
          </a:p>
        </p:txBody>
      </p:sp>
      <p:sp>
        <p:nvSpPr>
          <p:cNvPr id="10" name="TextBox 9">
            <a:extLst>
              <a:ext uri="{FF2B5EF4-FFF2-40B4-BE49-F238E27FC236}">
                <a16:creationId xmlns:a16="http://schemas.microsoft.com/office/drawing/2014/main" id="{64F19C7D-E489-4444-BB85-2B6D221F185D}"/>
              </a:ext>
            </a:extLst>
          </p:cNvPr>
          <p:cNvSpPr txBox="1"/>
          <p:nvPr/>
        </p:nvSpPr>
        <p:spPr>
          <a:xfrm>
            <a:off x="254798" y="1182469"/>
            <a:ext cx="4634025" cy="646331"/>
          </a:xfrm>
          <a:prstGeom prst="rect">
            <a:avLst/>
          </a:prstGeom>
          <a:noFill/>
        </p:spPr>
        <p:txBody>
          <a:bodyPr wrap="none" rtlCol="0">
            <a:spAutoFit/>
          </a:bodyPr>
          <a:lstStyle/>
          <a:p>
            <a:r>
              <a:rPr lang="en-US" dirty="0"/>
              <a:t>Coil Spring (N=12) under gravity load*</a:t>
            </a:r>
          </a:p>
          <a:p>
            <a:r>
              <a:rPr lang="en-US" dirty="0"/>
              <a:t>Coils modeled by pre-curvature and pre-torsion</a:t>
            </a:r>
          </a:p>
        </p:txBody>
      </p:sp>
      <p:pic>
        <p:nvPicPr>
          <p:cNvPr id="3" name="Picture 2">
            <a:extLst>
              <a:ext uri="{FF2B5EF4-FFF2-40B4-BE49-F238E27FC236}">
                <a16:creationId xmlns:a16="http://schemas.microsoft.com/office/drawing/2014/main" id="{703AB3BB-FBE8-4EA3-A54E-1FD15CE7E7CC}"/>
              </a:ext>
            </a:extLst>
          </p:cNvPr>
          <p:cNvPicPr>
            <a:picLocks noChangeAspect="1"/>
          </p:cNvPicPr>
          <p:nvPr/>
        </p:nvPicPr>
        <p:blipFill>
          <a:blip r:embed="rId4"/>
          <a:stretch>
            <a:fillRect/>
          </a:stretch>
        </p:blipFill>
        <p:spPr>
          <a:xfrm>
            <a:off x="5946775" y="45784"/>
            <a:ext cx="6181725" cy="6696075"/>
          </a:xfrm>
          <a:prstGeom prst="rect">
            <a:avLst/>
          </a:prstGeom>
        </p:spPr>
      </p:pic>
      <p:pic>
        <p:nvPicPr>
          <p:cNvPr id="6" name="Spring">
            <a:hlinkClick r:id="" action="ppaction://media"/>
            <a:extLst>
              <a:ext uri="{FF2B5EF4-FFF2-40B4-BE49-F238E27FC236}">
                <a16:creationId xmlns:a16="http://schemas.microsoft.com/office/drawing/2014/main" id="{4D301224-70D2-4DDC-AAFE-67D25A16940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5439" t="17457" r="7895" b="15691"/>
          <a:stretch>
            <a:fillRect/>
          </a:stretch>
        </p:blipFill>
        <p:spPr>
          <a:xfrm>
            <a:off x="254798" y="1826427"/>
            <a:ext cx="5625302" cy="3260821"/>
          </a:xfrm>
          <a:prstGeom prst="rect">
            <a:avLst/>
          </a:prstGeom>
        </p:spPr>
      </p:pic>
      <p:sp>
        <p:nvSpPr>
          <p:cNvPr id="11" name="TextBox 10">
            <a:extLst>
              <a:ext uri="{FF2B5EF4-FFF2-40B4-BE49-F238E27FC236}">
                <a16:creationId xmlns:a16="http://schemas.microsoft.com/office/drawing/2014/main" id="{E1F8FE59-E36D-45EC-8181-7CC04B526FD1}"/>
              </a:ext>
            </a:extLst>
          </p:cNvPr>
          <p:cNvSpPr txBox="1"/>
          <p:nvPr/>
        </p:nvSpPr>
        <p:spPr>
          <a:xfrm>
            <a:off x="254798" y="5187153"/>
            <a:ext cx="5691977" cy="1077218"/>
          </a:xfrm>
          <a:prstGeom prst="rect">
            <a:avLst/>
          </a:prstGeom>
          <a:noFill/>
        </p:spPr>
        <p:txBody>
          <a:bodyPr wrap="square" rtlCol="0">
            <a:spAutoFit/>
          </a:bodyPr>
          <a:lstStyle/>
          <a:p>
            <a:r>
              <a:rPr lang="en-US" sz="1600" dirty="0"/>
              <a:t>*A non-shooting approach with </a:t>
            </a:r>
            <a:r>
              <a:rPr lang="en-US" sz="1600" i="1" dirty="0"/>
              <a:t>a priori</a:t>
            </a:r>
            <a:r>
              <a:rPr lang="en-US" sz="1600" dirty="0"/>
              <a:t> discretization is probably more suitable for extreme cases like this.  Though the system size is larger, it is better conditioned, and the solution is numerically more stable.  Alternatively, one can use multi-shooting methods.</a:t>
            </a:r>
            <a:endParaRPr lang="en-US" dirty="0"/>
          </a:p>
        </p:txBody>
      </p:sp>
    </p:spTree>
    <p:extLst>
      <p:ext uri="{BB962C8B-B14F-4D97-AF65-F5344CB8AC3E}">
        <p14:creationId xmlns:p14="http://schemas.microsoft.com/office/powerpoint/2010/main" val="346740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DF7DA-5CD0-4379-9DC0-518BCFAF6F3F}"/>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DFB7DB43-AABB-4E9E-A68E-86F666ECEFC5}"/>
              </a:ext>
            </a:extLst>
          </p:cNvPr>
          <p:cNvSpPr>
            <a:spLocks noGrp="1"/>
          </p:cNvSpPr>
          <p:nvPr>
            <p:ph idx="1"/>
          </p:nvPr>
        </p:nvSpPr>
        <p:spPr>
          <a:xfrm>
            <a:off x="4429428" y="1378680"/>
            <a:ext cx="7462053" cy="4812479"/>
          </a:xfrm>
        </p:spPr>
        <p:txBody>
          <a:bodyPr>
            <a:normAutofit/>
          </a:bodyPr>
          <a:lstStyle/>
          <a:p>
            <a:pPr>
              <a:buFont typeface="Arial" panose="020B0604020202020204" pitchFamily="34" charset="0"/>
              <a:buChar char="•"/>
            </a:pPr>
            <a:r>
              <a:rPr lang="en-US" dirty="0"/>
              <a:t> </a:t>
            </a:r>
            <a:r>
              <a:rPr lang="en-US" b="1" dirty="0"/>
              <a:t>Parallel Continuum Robots</a:t>
            </a:r>
          </a:p>
          <a:p>
            <a:pPr>
              <a:buFont typeface="Arial" panose="020B0604020202020204" pitchFamily="34" charset="0"/>
              <a:buChar char="•"/>
            </a:pPr>
            <a:r>
              <a:rPr lang="en-US" dirty="0"/>
              <a:t> Independent rods coupled at the base and the end-effector</a:t>
            </a:r>
          </a:p>
          <a:p>
            <a:pPr>
              <a:buFont typeface="Arial" panose="020B0604020202020204" pitchFamily="34" charset="0"/>
              <a:buChar char="•"/>
            </a:pPr>
            <a:r>
              <a:rPr lang="en-US" dirty="0"/>
              <a:t> Solve as a single large shooting problem </a:t>
            </a:r>
          </a:p>
          <a:p>
            <a:pPr>
              <a:buFont typeface="Arial" panose="020B0604020202020204" pitchFamily="34" charset="0"/>
              <a:buChar char="•"/>
            </a:pPr>
            <a:r>
              <a:rPr lang="en-US" dirty="0"/>
              <a:t> Inverse kinematics is easy to solve the same way </a:t>
            </a:r>
          </a:p>
          <a:p>
            <a:pPr>
              <a:buFont typeface="Arial" panose="020B0604020202020204" pitchFamily="34" charset="0"/>
              <a:buChar char="•"/>
            </a:pPr>
            <a:endParaRPr lang="en-US" dirty="0"/>
          </a:p>
          <a:p>
            <a:pPr marL="0" indent="0">
              <a:buNone/>
            </a:pPr>
            <a:endParaRPr lang="en-US" dirty="0"/>
          </a:p>
          <a:p>
            <a:pPr>
              <a:buFont typeface="Arial" panose="020B0604020202020204" pitchFamily="34" charset="0"/>
              <a:buChar char="•"/>
            </a:pPr>
            <a:r>
              <a:rPr lang="en-US" b="1" i="1" dirty="0"/>
              <a:t> Elastic Stability</a:t>
            </a:r>
          </a:p>
          <a:p>
            <a:pPr lvl="1">
              <a:buFont typeface="Arial" panose="020B0604020202020204" pitchFamily="34" charset="0"/>
              <a:buChar char="•"/>
            </a:pPr>
            <a:r>
              <a:rPr lang="en-US" dirty="0"/>
              <a:t>The </a:t>
            </a:r>
            <a:r>
              <a:rPr lang="en-US" dirty="0" err="1"/>
              <a:t>Cosserat</a:t>
            </a:r>
            <a:r>
              <a:rPr lang="en-US" dirty="0"/>
              <a:t> ODEs are the </a:t>
            </a:r>
            <a:r>
              <a:rPr lang="en-US" b="1" i="1" dirty="0"/>
              <a:t>first-order necessary </a:t>
            </a:r>
            <a:r>
              <a:rPr lang="en-US" dirty="0"/>
              <a:t>conditions for equilibrium</a:t>
            </a:r>
          </a:p>
          <a:p>
            <a:pPr lvl="1">
              <a:buFont typeface="Arial" panose="020B0604020202020204" pitchFamily="34" charset="0"/>
              <a:buChar char="•"/>
            </a:pPr>
            <a:r>
              <a:rPr lang="en-US" dirty="0"/>
              <a:t>Evaluate </a:t>
            </a:r>
            <a:r>
              <a:rPr lang="en-US" b="1" i="1" dirty="0"/>
              <a:t>second-order sufficient </a:t>
            </a:r>
            <a:r>
              <a:rPr lang="en-US" dirty="0"/>
              <a:t>conditions (conjugate point test) to determine if a solution is stable</a:t>
            </a:r>
          </a:p>
        </p:txBody>
      </p:sp>
      <p:sp>
        <p:nvSpPr>
          <p:cNvPr id="4" name="Slide Number Placeholder 3">
            <a:extLst>
              <a:ext uri="{FF2B5EF4-FFF2-40B4-BE49-F238E27FC236}">
                <a16:creationId xmlns:a16="http://schemas.microsoft.com/office/drawing/2014/main" id="{35BB48CE-31AA-4A44-92B5-DF06614B26A9}"/>
              </a:ext>
            </a:extLst>
          </p:cNvPr>
          <p:cNvSpPr>
            <a:spLocks noGrp="1"/>
          </p:cNvSpPr>
          <p:nvPr>
            <p:ph type="sldNum" sz="quarter" idx="12"/>
          </p:nvPr>
        </p:nvSpPr>
        <p:spPr/>
        <p:txBody>
          <a:bodyPr/>
          <a:lstStyle/>
          <a:p>
            <a:fld id="{A75FC3D3-B48B-4C30-9778-C5C16E6765D6}" type="slidenum">
              <a:rPr lang="en-US" smtClean="0"/>
              <a:t>15</a:t>
            </a:fld>
            <a:endParaRPr lang="en-US"/>
          </a:p>
        </p:txBody>
      </p:sp>
      <p:pic>
        <p:nvPicPr>
          <p:cNvPr id="5" name="PCR">
            <a:hlinkClick r:id="" action="ppaction://media"/>
            <a:extLst>
              <a:ext uri="{FF2B5EF4-FFF2-40B4-BE49-F238E27FC236}">
                <a16:creationId xmlns:a16="http://schemas.microsoft.com/office/drawing/2014/main" id="{2F3F0FBC-E932-4A90-8CFD-53F6EF98D4E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7087" t="11428" r="24339" b="11499"/>
          <a:stretch/>
        </p:blipFill>
        <p:spPr>
          <a:xfrm>
            <a:off x="344609" y="1393670"/>
            <a:ext cx="3997489" cy="4766559"/>
          </a:xfrm>
          <a:prstGeom prst="rect">
            <a:avLst/>
          </a:prstGeom>
        </p:spPr>
      </p:pic>
      <p:sp>
        <p:nvSpPr>
          <p:cNvPr id="6" name="Rectangle 5">
            <a:extLst>
              <a:ext uri="{FF2B5EF4-FFF2-40B4-BE49-F238E27FC236}">
                <a16:creationId xmlns:a16="http://schemas.microsoft.com/office/drawing/2014/main" id="{EB23EABD-6EC5-4588-9228-796D44286EF1}"/>
              </a:ext>
            </a:extLst>
          </p:cNvPr>
          <p:cNvSpPr/>
          <p:nvPr/>
        </p:nvSpPr>
        <p:spPr>
          <a:xfrm>
            <a:off x="4632674" y="3132498"/>
            <a:ext cx="7192233" cy="830997"/>
          </a:xfrm>
          <a:prstGeom prst="rect">
            <a:avLst/>
          </a:prstGeom>
        </p:spPr>
        <p:txBody>
          <a:bodyPr wrap="square">
            <a:spAutoFit/>
          </a:bodyPr>
          <a:lstStyle/>
          <a:p>
            <a:r>
              <a:rPr lang="en-US" sz="1600" dirty="0">
                <a:solidFill>
                  <a:srgbClr val="323229"/>
                </a:solidFill>
                <a:latin typeface="verdana" panose="020B0604030504040204" pitchFamily="34" charset="0"/>
              </a:rPr>
              <a:t>C. B. Black, J. Till, and D. C. Rucker. </a:t>
            </a:r>
            <a:r>
              <a:rPr lang="en-US" sz="1600" u="sng" dirty="0">
                <a:solidFill>
                  <a:srgbClr val="551A8B"/>
                </a:solidFill>
                <a:latin typeface="verdana" panose="020B0604030504040204" pitchFamily="34" charset="0"/>
                <a:hlinkClick r:id="rId5"/>
              </a:rPr>
              <a:t>Parallel Continuum Robots: Modeling, Analysis, and Actuation-Based Force Sensing</a:t>
            </a:r>
            <a:r>
              <a:rPr lang="en-US" sz="1600" dirty="0">
                <a:solidFill>
                  <a:srgbClr val="323229"/>
                </a:solidFill>
                <a:latin typeface="verdana" panose="020B0604030504040204" pitchFamily="34" charset="0"/>
              </a:rPr>
              <a:t>. IEEE Transactions on Robotics, vol. 34, no. 1, pp. 29-47, February 2018.</a:t>
            </a:r>
            <a:endParaRPr lang="en-US" sz="1600" dirty="0"/>
          </a:p>
        </p:txBody>
      </p:sp>
      <p:sp>
        <p:nvSpPr>
          <p:cNvPr id="7" name="Rectangle 6">
            <a:extLst>
              <a:ext uri="{FF2B5EF4-FFF2-40B4-BE49-F238E27FC236}">
                <a16:creationId xmlns:a16="http://schemas.microsoft.com/office/drawing/2014/main" id="{AB1F4B6B-E81E-4201-8C0F-465CEE7AE673}"/>
              </a:ext>
            </a:extLst>
          </p:cNvPr>
          <p:cNvSpPr/>
          <p:nvPr/>
        </p:nvSpPr>
        <p:spPr>
          <a:xfrm>
            <a:off x="4676764" y="5422252"/>
            <a:ext cx="7300375" cy="830997"/>
          </a:xfrm>
          <a:prstGeom prst="rect">
            <a:avLst/>
          </a:prstGeom>
        </p:spPr>
        <p:txBody>
          <a:bodyPr wrap="square">
            <a:spAutoFit/>
          </a:bodyPr>
          <a:lstStyle/>
          <a:p>
            <a:r>
              <a:rPr lang="en-US" sz="1600" dirty="0">
                <a:solidFill>
                  <a:srgbClr val="323229"/>
                </a:solidFill>
                <a:latin typeface="verdana" panose="020B0604030504040204" pitchFamily="34" charset="0"/>
              </a:rPr>
              <a:t>J. Till and D. C. Rucker. </a:t>
            </a:r>
            <a:r>
              <a:rPr lang="en-US" sz="1600" u="sng" dirty="0">
                <a:solidFill>
                  <a:srgbClr val="551A8B"/>
                </a:solidFill>
                <a:latin typeface="verdana" panose="020B0604030504040204" pitchFamily="34" charset="0"/>
                <a:hlinkClick r:id="rId6"/>
              </a:rPr>
              <a:t>Elastic Stability of </a:t>
            </a:r>
            <a:r>
              <a:rPr lang="en-US" sz="1600" u="sng" dirty="0" err="1">
                <a:solidFill>
                  <a:srgbClr val="551A8B"/>
                </a:solidFill>
                <a:latin typeface="verdana" panose="020B0604030504040204" pitchFamily="34" charset="0"/>
                <a:hlinkClick r:id="rId6"/>
              </a:rPr>
              <a:t>Cosserat</a:t>
            </a:r>
            <a:r>
              <a:rPr lang="en-US" sz="1600" u="sng" dirty="0">
                <a:solidFill>
                  <a:srgbClr val="551A8B"/>
                </a:solidFill>
                <a:latin typeface="verdana" panose="020B0604030504040204" pitchFamily="34" charset="0"/>
                <a:hlinkClick r:id="rId6"/>
              </a:rPr>
              <a:t> Rods and Parallel Continuum Robots</a:t>
            </a:r>
            <a:r>
              <a:rPr lang="en-US" sz="1600" dirty="0">
                <a:solidFill>
                  <a:srgbClr val="323229"/>
                </a:solidFill>
                <a:latin typeface="verdana" panose="020B0604030504040204" pitchFamily="34" charset="0"/>
              </a:rPr>
              <a:t>. IEEE Transactions on Robotics, vol. 33, no. 3, pp. 718-733, June 2017.</a:t>
            </a:r>
            <a:endParaRPr lang="en-US" sz="1600" dirty="0"/>
          </a:p>
        </p:txBody>
      </p:sp>
    </p:spTree>
    <p:extLst>
      <p:ext uri="{BB962C8B-B14F-4D97-AF65-F5344CB8AC3E}">
        <p14:creationId xmlns:p14="http://schemas.microsoft.com/office/powerpoint/2010/main" val="105651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CD8E6-9380-46D3-A944-24E523A85E0A}"/>
              </a:ext>
            </a:extLst>
          </p:cNvPr>
          <p:cNvSpPr>
            <a:spLocks noGrp="1"/>
          </p:cNvSpPr>
          <p:nvPr>
            <p:ph type="title"/>
          </p:nvPr>
        </p:nvSpPr>
        <p:spPr/>
        <p:txBody>
          <a:bodyPr/>
          <a:lstStyle/>
          <a:p>
            <a:r>
              <a:rPr lang="en-US" dirty="0"/>
              <a:t>Example: Force Estimation</a:t>
            </a:r>
          </a:p>
        </p:txBody>
      </p:sp>
      <p:pic>
        <p:nvPicPr>
          <p:cNvPr id="6" name="Real Time Force Sensing Improved with Gauss Functions">
            <a:hlinkClick r:id="" action="ppaction://media"/>
            <a:extLst>
              <a:ext uri="{FF2B5EF4-FFF2-40B4-BE49-F238E27FC236}">
                <a16:creationId xmlns:a16="http://schemas.microsoft.com/office/drawing/2014/main" id="{4BC8B65B-ECAA-49CB-95BE-634D054955AB}"/>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2097" t="32137" r="18786" b="7684"/>
          <a:stretch>
            <a:fillRect/>
          </a:stretch>
        </p:blipFill>
        <p:spPr>
          <a:xfrm>
            <a:off x="1750654" y="1317168"/>
            <a:ext cx="8149808" cy="3991340"/>
          </a:xfrm>
        </p:spPr>
      </p:pic>
      <p:sp>
        <p:nvSpPr>
          <p:cNvPr id="4" name="Slide Number Placeholder 3">
            <a:extLst>
              <a:ext uri="{FF2B5EF4-FFF2-40B4-BE49-F238E27FC236}">
                <a16:creationId xmlns:a16="http://schemas.microsoft.com/office/drawing/2014/main" id="{55A0FED7-35CB-448F-A539-93609950E6ED}"/>
              </a:ext>
            </a:extLst>
          </p:cNvPr>
          <p:cNvSpPr>
            <a:spLocks noGrp="1"/>
          </p:cNvSpPr>
          <p:nvPr>
            <p:ph type="sldNum" sz="quarter" idx="12"/>
          </p:nvPr>
        </p:nvSpPr>
        <p:spPr/>
        <p:txBody>
          <a:bodyPr/>
          <a:lstStyle/>
          <a:p>
            <a:fld id="{A75FC3D3-B48B-4C30-9778-C5C16E6765D6}" type="slidenum">
              <a:rPr lang="en-US" smtClean="0"/>
              <a:t>16</a:t>
            </a:fld>
            <a:endParaRPr lang="en-US"/>
          </a:p>
        </p:txBody>
      </p:sp>
      <p:sp>
        <p:nvSpPr>
          <p:cNvPr id="7" name="Rectangle 6">
            <a:extLst>
              <a:ext uri="{FF2B5EF4-FFF2-40B4-BE49-F238E27FC236}">
                <a16:creationId xmlns:a16="http://schemas.microsoft.com/office/drawing/2014/main" id="{9D162DED-7412-42C1-B897-A4D9FAEFAE30}"/>
              </a:ext>
            </a:extLst>
          </p:cNvPr>
          <p:cNvSpPr/>
          <p:nvPr/>
        </p:nvSpPr>
        <p:spPr>
          <a:xfrm>
            <a:off x="672059" y="5540832"/>
            <a:ext cx="10847882" cy="646331"/>
          </a:xfrm>
          <a:prstGeom prst="rect">
            <a:avLst/>
          </a:prstGeom>
        </p:spPr>
        <p:txBody>
          <a:bodyPr wrap="square">
            <a:spAutoFit/>
          </a:bodyPr>
          <a:lstStyle/>
          <a:p>
            <a:r>
              <a:rPr lang="en-US" dirty="0">
                <a:solidFill>
                  <a:srgbClr val="323229"/>
                </a:solidFill>
                <a:latin typeface="verdana" panose="020B0604030504040204" pitchFamily="34" charset="0"/>
              </a:rPr>
              <a:t>V.A. Aloi and D.C. Rucker, </a:t>
            </a:r>
            <a:r>
              <a:rPr lang="en-US" u="sng" dirty="0">
                <a:solidFill>
                  <a:srgbClr val="551A8B"/>
                </a:solidFill>
                <a:latin typeface="verdana" panose="020B0604030504040204" pitchFamily="34" charset="0"/>
                <a:hlinkClick r:id="rId5"/>
              </a:rPr>
              <a:t>Estimating Loads Along Elastic Rods</a:t>
            </a:r>
            <a:r>
              <a:rPr lang="en-US" dirty="0">
                <a:solidFill>
                  <a:srgbClr val="323229"/>
                </a:solidFill>
                <a:latin typeface="verdana" panose="020B0604030504040204" pitchFamily="34" charset="0"/>
              </a:rPr>
              <a:t>. IEEE/RAS International Conference on Robotics and Automation (ICRA), 2867-2873, 2019.</a:t>
            </a:r>
            <a:endParaRPr lang="en-US" dirty="0"/>
          </a:p>
        </p:txBody>
      </p:sp>
    </p:spTree>
    <p:extLst>
      <p:ext uri="{BB962C8B-B14F-4D97-AF65-F5344CB8AC3E}">
        <p14:creationId xmlns:p14="http://schemas.microsoft.com/office/powerpoint/2010/main" val="8181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68BEA-31E3-410E-8ADC-1AEB7822808D}"/>
              </a:ext>
            </a:extLst>
          </p:cNvPr>
          <p:cNvSpPr>
            <a:spLocks noGrp="1"/>
          </p:cNvSpPr>
          <p:nvPr>
            <p:ph type="title"/>
          </p:nvPr>
        </p:nvSpPr>
        <p:spPr/>
        <p:txBody>
          <a:bodyPr/>
          <a:lstStyle/>
          <a:p>
            <a:r>
              <a:rPr lang="en-US" dirty="0"/>
              <a:t>How: Tendon Actuation</a:t>
            </a:r>
          </a:p>
        </p:txBody>
      </p:sp>
      <p:sp>
        <p:nvSpPr>
          <p:cNvPr id="3" name="Content Placeholder 2">
            <a:extLst>
              <a:ext uri="{FF2B5EF4-FFF2-40B4-BE49-F238E27FC236}">
                <a16:creationId xmlns:a16="http://schemas.microsoft.com/office/drawing/2014/main" id="{06C3C0AA-4FAE-46F3-AB97-6D304F8CA97F}"/>
              </a:ext>
            </a:extLst>
          </p:cNvPr>
          <p:cNvSpPr>
            <a:spLocks noGrp="1"/>
          </p:cNvSpPr>
          <p:nvPr>
            <p:ph idx="1"/>
          </p:nvPr>
        </p:nvSpPr>
        <p:spPr>
          <a:xfrm>
            <a:off x="300519" y="1393670"/>
            <a:ext cx="11721592" cy="4827247"/>
          </a:xfrm>
        </p:spPr>
        <p:txBody>
          <a:bodyPr>
            <a:normAutofit/>
          </a:bodyPr>
          <a:lstStyle/>
          <a:p>
            <a:pPr>
              <a:buFont typeface="Arial" panose="020B0604020202020204" pitchFamily="34" charset="0"/>
              <a:buChar char="•"/>
            </a:pPr>
            <a:r>
              <a:rPr lang="en-US" sz="2200" dirty="0"/>
              <a:t> “Space-time tells matter how to move; matter tells space-time how to curve” – John Wheeler</a:t>
            </a:r>
          </a:p>
          <a:p>
            <a:pPr>
              <a:buFont typeface="Arial" panose="020B0604020202020204" pitchFamily="34" charset="0"/>
              <a:buChar char="•"/>
            </a:pPr>
            <a:r>
              <a:rPr lang="en-US" sz="2200" b="1" dirty="0"/>
              <a:t>  </a:t>
            </a:r>
            <a:r>
              <a:rPr lang="en-US" sz="2200" dirty="0"/>
              <a:t>The backbone tells the tendons where to be; the tendons tell the backbone how to curve.</a:t>
            </a:r>
          </a:p>
        </p:txBody>
      </p:sp>
      <p:sp>
        <p:nvSpPr>
          <p:cNvPr id="4" name="Slide Number Placeholder 3">
            <a:extLst>
              <a:ext uri="{FF2B5EF4-FFF2-40B4-BE49-F238E27FC236}">
                <a16:creationId xmlns:a16="http://schemas.microsoft.com/office/drawing/2014/main" id="{85C00A15-36DB-4229-9A41-6C11EC4BECAE}"/>
              </a:ext>
            </a:extLst>
          </p:cNvPr>
          <p:cNvSpPr>
            <a:spLocks noGrp="1"/>
          </p:cNvSpPr>
          <p:nvPr>
            <p:ph type="sldNum" sz="quarter" idx="12"/>
          </p:nvPr>
        </p:nvSpPr>
        <p:spPr/>
        <p:txBody>
          <a:bodyPr/>
          <a:lstStyle/>
          <a:p>
            <a:fld id="{A75FC3D3-B48B-4C30-9778-C5C16E6765D6}" type="slidenum">
              <a:rPr lang="en-US" smtClean="0"/>
              <a:t>17</a:t>
            </a:fld>
            <a:endParaRPr lang="en-US"/>
          </a:p>
        </p:txBody>
      </p:sp>
      <p:pic>
        <p:nvPicPr>
          <p:cNvPr id="13" name="Picture 2">
            <a:extLst>
              <a:ext uri="{FF2B5EF4-FFF2-40B4-BE49-F238E27FC236}">
                <a16:creationId xmlns:a16="http://schemas.microsoft.com/office/drawing/2014/main" id="{550CD3A9-39E8-4FBD-AEE3-D3B52D36A341}"/>
              </a:ext>
            </a:extLst>
          </p:cNvPr>
          <p:cNvPicPr>
            <a:picLocks noChangeAspect="1" noChangeArrowheads="1"/>
          </p:cNvPicPr>
          <p:nvPr/>
        </p:nvPicPr>
        <p:blipFill>
          <a:blip r:embed="rId2" cstate="print"/>
          <a:srcRect/>
          <a:stretch>
            <a:fillRect/>
          </a:stretch>
        </p:blipFill>
        <p:spPr bwMode="auto">
          <a:xfrm>
            <a:off x="254799" y="2610994"/>
            <a:ext cx="5645046" cy="3437330"/>
          </a:xfrm>
          <a:prstGeom prst="rect">
            <a:avLst/>
          </a:prstGeom>
          <a:noFill/>
          <a:ln w="9525">
            <a:noFill/>
            <a:miter lim="800000"/>
            <a:headEnd/>
            <a:tailEnd/>
          </a:ln>
        </p:spPr>
      </p:pic>
      <p:pic>
        <p:nvPicPr>
          <p:cNvPr id="14" name="Picture 5">
            <a:extLst>
              <a:ext uri="{FF2B5EF4-FFF2-40B4-BE49-F238E27FC236}">
                <a16:creationId xmlns:a16="http://schemas.microsoft.com/office/drawing/2014/main" id="{C2028BF1-CD88-4A3C-8FC4-22BFE2D7FA9B}"/>
              </a:ext>
            </a:extLst>
          </p:cNvPr>
          <p:cNvPicPr>
            <a:picLocks noChangeAspect="1" noChangeArrowheads="1"/>
          </p:cNvPicPr>
          <p:nvPr/>
        </p:nvPicPr>
        <p:blipFill>
          <a:blip r:embed="rId3" cstate="print"/>
          <a:srcRect/>
          <a:stretch>
            <a:fillRect/>
          </a:stretch>
        </p:blipFill>
        <p:spPr bwMode="auto">
          <a:xfrm>
            <a:off x="7074604" y="3429000"/>
            <a:ext cx="3332533" cy="551929"/>
          </a:xfrm>
          <a:prstGeom prst="rect">
            <a:avLst/>
          </a:prstGeom>
          <a:noFill/>
          <a:ln w="9525">
            <a:noFill/>
            <a:miter lim="800000"/>
            <a:headEnd/>
            <a:tailEnd/>
          </a:ln>
        </p:spPr>
      </p:pic>
      <p:pic>
        <p:nvPicPr>
          <p:cNvPr id="15" name="Picture 6">
            <a:extLst>
              <a:ext uri="{FF2B5EF4-FFF2-40B4-BE49-F238E27FC236}">
                <a16:creationId xmlns:a16="http://schemas.microsoft.com/office/drawing/2014/main" id="{1BCCFCAF-1DE6-4531-BF52-CC54357D6D36}"/>
              </a:ext>
            </a:extLst>
          </p:cNvPr>
          <p:cNvPicPr>
            <a:picLocks noChangeAspect="1" noChangeArrowheads="1"/>
          </p:cNvPicPr>
          <p:nvPr/>
        </p:nvPicPr>
        <p:blipFill>
          <a:blip r:embed="rId4" cstate="print"/>
          <a:srcRect/>
          <a:stretch>
            <a:fillRect/>
          </a:stretch>
        </p:blipFill>
        <p:spPr bwMode="auto">
          <a:xfrm>
            <a:off x="7074605" y="4437411"/>
            <a:ext cx="3444316" cy="391241"/>
          </a:xfrm>
          <a:prstGeom prst="rect">
            <a:avLst/>
          </a:prstGeom>
          <a:noFill/>
          <a:ln w="9525">
            <a:noFill/>
            <a:miter lim="800000"/>
            <a:headEnd/>
            <a:tailEnd/>
          </a:ln>
        </p:spPr>
      </p:pic>
      <p:sp>
        <p:nvSpPr>
          <p:cNvPr id="16" name="Rectangle 15">
            <a:extLst>
              <a:ext uri="{FF2B5EF4-FFF2-40B4-BE49-F238E27FC236}">
                <a16:creationId xmlns:a16="http://schemas.microsoft.com/office/drawing/2014/main" id="{05176C46-AE2E-4DC4-98FB-BE4E5C934D8A}"/>
              </a:ext>
            </a:extLst>
          </p:cNvPr>
          <p:cNvSpPr/>
          <p:nvPr/>
        </p:nvSpPr>
        <p:spPr>
          <a:xfrm>
            <a:off x="449706" y="1856769"/>
            <a:ext cx="5141626" cy="3747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572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68BEA-31E3-410E-8ADC-1AEB7822808D}"/>
              </a:ext>
            </a:extLst>
          </p:cNvPr>
          <p:cNvSpPr>
            <a:spLocks noGrp="1"/>
          </p:cNvSpPr>
          <p:nvPr>
            <p:ph type="title"/>
          </p:nvPr>
        </p:nvSpPr>
        <p:spPr/>
        <p:txBody>
          <a:bodyPr/>
          <a:lstStyle/>
          <a:p>
            <a:r>
              <a:rPr lang="en-US" dirty="0"/>
              <a:t>How: Tendon Actuation</a:t>
            </a:r>
          </a:p>
        </p:txBody>
      </p:sp>
      <p:sp>
        <p:nvSpPr>
          <p:cNvPr id="3" name="Content Placeholder 2">
            <a:extLst>
              <a:ext uri="{FF2B5EF4-FFF2-40B4-BE49-F238E27FC236}">
                <a16:creationId xmlns:a16="http://schemas.microsoft.com/office/drawing/2014/main" id="{06C3C0AA-4FAE-46F3-AB97-6D304F8CA97F}"/>
              </a:ext>
            </a:extLst>
          </p:cNvPr>
          <p:cNvSpPr>
            <a:spLocks noGrp="1"/>
          </p:cNvSpPr>
          <p:nvPr>
            <p:ph idx="1"/>
          </p:nvPr>
        </p:nvSpPr>
        <p:spPr>
          <a:xfrm>
            <a:off x="300519" y="1393670"/>
            <a:ext cx="11721592" cy="4827247"/>
          </a:xfrm>
        </p:spPr>
        <p:txBody>
          <a:bodyPr/>
          <a:lstStyle/>
          <a:p>
            <a:pPr>
              <a:buFont typeface="Arial" panose="020B0604020202020204" pitchFamily="34" charset="0"/>
              <a:buChar char="•"/>
            </a:pPr>
            <a:r>
              <a:rPr lang="en-US" dirty="0"/>
              <a:t> “Space-time tells matter how to move; matter tells space-time how to curve” – John Wheeler</a:t>
            </a:r>
          </a:p>
          <a:p>
            <a:pPr>
              <a:buFont typeface="Arial" panose="020B0604020202020204" pitchFamily="34" charset="0"/>
              <a:buChar char="•"/>
            </a:pPr>
            <a:r>
              <a:rPr lang="en-US" b="1" dirty="0"/>
              <a:t>  </a:t>
            </a:r>
            <a:r>
              <a:rPr lang="en-US" dirty="0"/>
              <a:t>The backbone tells the tendons where to be; the tendons tell the backbone how to curve.</a:t>
            </a:r>
          </a:p>
        </p:txBody>
      </p:sp>
      <p:sp>
        <p:nvSpPr>
          <p:cNvPr id="4" name="Slide Number Placeholder 3">
            <a:extLst>
              <a:ext uri="{FF2B5EF4-FFF2-40B4-BE49-F238E27FC236}">
                <a16:creationId xmlns:a16="http://schemas.microsoft.com/office/drawing/2014/main" id="{85C00A15-36DB-4229-9A41-6C11EC4BECAE}"/>
              </a:ext>
            </a:extLst>
          </p:cNvPr>
          <p:cNvSpPr>
            <a:spLocks noGrp="1"/>
          </p:cNvSpPr>
          <p:nvPr>
            <p:ph type="sldNum" sz="quarter" idx="12"/>
          </p:nvPr>
        </p:nvSpPr>
        <p:spPr/>
        <p:txBody>
          <a:bodyPr/>
          <a:lstStyle/>
          <a:p>
            <a:fld id="{A75FC3D3-B48B-4C30-9778-C5C16E6765D6}" type="slidenum">
              <a:rPr lang="en-US" smtClean="0"/>
              <a:t>18</a:t>
            </a:fld>
            <a:endParaRPr lang="en-US"/>
          </a:p>
        </p:txBody>
      </p:sp>
      <p:sp>
        <p:nvSpPr>
          <p:cNvPr id="16" name="Rectangle 15">
            <a:extLst>
              <a:ext uri="{FF2B5EF4-FFF2-40B4-BE49-F238E27FC236}">
                <a16:creationId xmlns:a16="http://schemas.microsoft.com/office/drawing/2014/main" id="{05176C46-AE2E-4DC4-98FB-BE4E5C934D8A}"/>
              </a:ext>
            </a:extLst>
          </p:cNvPr>
          <p:cNvSpPr/>
          <p:nvPr/>
        </p:nvSpPr>
        <p:spPr>
          <a:xfrm>
            <a:off x="5133591" y="1814134"/>
            <a:ext cx="4706911" cy="3747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AE0852F-CEFF-473F-8B75-1BE6F7F53370}"/>
              </a:ext>
            </a:extLst>
          </p:cNvPr>
          <p:cNvSpPr txBox="1"/>
          <p:nvPr/>
        </p:nvSpPr>
        <p:spPr>
          <a:xfrm>
            <a:off x="4448809" y="5369989"/>
            <a:ext cx="646331" cy="1200329"/>
          </a:xfrm>
          <a:prstGeom prst="rect">
            <a:avLst/>
          </a:prstGeom>
          <a:noFill/>
        </p:spPr>
        <p:txBody>
          <a:bodyPr wrap="square" rtlCol="0">
            <a:spAutoFit/>
          </a:bodyPr>
          <a:lstStyle/>
          <a:p>
            <a:r>
              <a:rPr lang="en-US" sz="7200" b="1" dirty="0">
                <a:latin typeface="Times New Roman" pitchFamily="18" charset="0"/>
                <a:cs typeface="Times New Roman" pitchFamily="18" charset="0"/>
              </a:rPr>
              <a:t>?</a:t>
            </a:r>
          </a:p>
        </p:txBody>
      </p:sp>
      <p:sp>
        <p:nvSpPr>
          <p:cNvPr id="10" name="TextBox 9">
            <a:extLst>
              <a:ext uri="{FF2B5EF4-FFF2-40B4-BE49-F238E27FC236}">
                <a16:creationId xmlns:a16="http://schemas.microsoft.com/office/drawing/2014/main" id="{8CC245F2-A619-4F75-A9F9-EE76ED880F89}"/>
              </a:ext>
            </a:extLst>
          </p:cNvPr>
          <p:cNvSpPr txBox="1"/>
          <p:nvPr/>
        </p:nvSpPr>
        <p:spPr>
          <a:xfrm>
            <a:off x="8955865" y="5342220"/>
            <a:ext cx="646331" cy="1200329"/>
          </a:xfrm>
          <a:prstGeom prst="rect">
            <a:avLst/>
          </a:prstGeom>
          <a:noFill/>
        </p:spPr>
        <p:txBody>
          <a:bodyPr wrap="square" rtlCol="0">
            <a:spAutoFit/>
          </a:bodyPr>
          <a:lstStyle/>
          <a:p>
            <a:r>
              <a:rPr lang="en-US" sz="7200" b="1" dirty="0">
                <a:latin typeface="Times New Roman" pitchFamily="18" charset="0"/>
                <a:cs typeface="Times New Roman" pitchFamily="18" charset="0"/>
              </a:rPr>
              <a:t>?</a:t>
            </a:r>
          </a:p>
        </p:txBody>
      </p:sp>
      <p:pic>
        <p:nvPicPr>
          <p:cNvPr id="11" name="Picture 4">
            <a:extLst>
              <a:ext uri="{FF2B5EF4-FFF2-40B4-BE49-F238E27FC236}">
                <a16:creationId xmlns:a16="http://schemas.microsoft.com/office/drawing/2014/main" id="{A6143DD4-C5DE-49A7-9AA3-056FA04EAE0F}"/>
              </a:ext>
            </a:extLst>
          </p:cNvPr>
          <p:cNvPicPr>
            <a:picLocks noChangeAspect="1" noChangeArrowheads="1"/>
          </p:cNvPicPr>
          <p:nvPr/>
        </p:nvPicPr>
        <p:blipFill>
          <a:blip r:embed="rId2" cstate="print"/>
          <a:srcRect/>
          <a:stretch>
            <a:fillRect/>
          </a:stretch>
        </p:blipFill>
        <p:spPr bwMode="auto">
          <a:xfrm>
            <a:off x="5781206" y="4985149"/>
            <a:ext cx="2362200" cy="581025"/>
          </a:xfrm>
          <a:prstGeom prst="rect">
            <a:avLst/>
          </a:prstGeom>
          <a:noFill/>
          <a:ln w="9525">
            <a:noFill/>
            <a:miter lim="800000"/>
            <a:headEnd/>
            <a:tailEnd/>
          </a:ln>
        </p:spPr>
      </p:pic>
      <p:pic>
        <p:nvPicPr>
          <p:cNvPr id="12" name="Picture 5">
            <a:extLst>
              <a:ext uri="{FF2B5EF4-FFF2-40B4-BE49-F238E27FC236}">
                <a16:creationId xmlns:a16="http://schemas.microsoft.com/office/drawing/2014/main" id="{6792A35B-7528-48ED-B595-C135BF15017B}"/>
              </a:ext>
            </a:extLst>
          </p:cNvPr>
          <p:cNvPicPr>
            <a:picLocks noChangeAspect="1" noChangeArrowheads="1"/>
          </p:cNvPicPr>
          <p:nvPr/>
        </p:nvPicPr>
        <p:blipFill>
          <a:blip r:embed="rId3" cstate="print"/>
          <a:srcRect/>
          <a:stretch>
            <a:fillRect/>
          </a:stretch>
        </p:blipFill>
        <p:spPr bwMode="auto">
          <a:xfrm>
            <a:off x="1580062" y="5017928"/>
            <a:ext cx="1895475" cy="457200"/>
          </a:xfrm>
          <a:prstGeom prst="rect">
            <a:avLst/>
          </a:prstGeom>
          <a:noFill/>
          <a:ln w="9525">
            <a:noFill/>
            <a:miter lim="800000"/>
            <a:headEnd/>
            <a:tailEnd/>
          </a:ln>
        </p:spPr>
      </p:pic>
      <p:sp>
        <p:nvSpPr>
          <p:cNvPr id="17" name="Down Arrow 11">
            <a:extLst>
              <a:ext uri="{FF2B5EF4-FFF2-40B4-BE49-F238E27FC236}">
                <a16:creationId xmlns:a16="http://schemas.microsoft.com/office/drawing/2014/main" id="{5A805EB9-05B0-499C-8FB7-DC40FD1FB11F}"/>
              </a:ext>
            </a:extLst>
          </p:cNvPr>
          <p:cNvSpPr/>
          <p:nvPr/>
        </p:nvSpPr>
        <p:spPr>
          <a:xfrm rot="7734086">
            <a:off x="3787511" y="5305706"/>
            <a:ext cx="429064" cy="6736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a:extLst>
              <a:ext uri="{FF2B5EF4-FFF2-40B4-BE49-F238E27FC236}">
                <a16:creationId xmlns:a16="http://schemas.microsoft.com/office/drawing/2014/main" id="{EF143287-4EA1-4BDF-99B8-894D625E080A}"/>
              </a:ext>
            </a:extLst>
          </p:cNvPr>
          <p:cNvPicPr>
            <a:picLocks noChangeAspect="1"/>
          </p:cNvPicPr>
          <p:nvPr/>
        </p:nvPicPr>
        <p:blipFill>
          <a:blip r:embed="rId4"/>
          <a:stretch>
            <a:fillRect/>
          </a:stretch>
        </p:blipFill>
        <p:spPr>
          <a:xfrm>
            <a:off x="2078727" y="2487722"/>
            <a:ext cx="6502315" cy="2233809"/>
          </a:xfrm>
          <a:prstGeom prst="rect">
            <a:avLst/>
          </a:prstGeom>
        </p:spPr>
      </p:pic>
      <p:sp>
        <p:nvSpPr>
          <p:cNvPr id="19" name="Down Arrow 7">
            <a:extLst>
              <a:ext uri="{FF2B5EF4-FFF2-40B4-BE49-F238E27FC236}">
                <a16:creationId xmlns:a16="http://schemas.microsoft.com/office/drawing/2014/main" id="{453BE582-C3ED-4953-85B9-A03DC261763B}"/>
              </a:ext>
            </a:extLst>
          </p:cNvPr>
          <p:cNvSpPr/>
          <p:nvPr/>
        </p:nvSpPr>
        <p:spPr>
          <a:xfrm rot="7665523">
            <a:off x="8290399" y="5303089"/>
            <a:ext cx="429064" cy="6736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91871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68BEA-31E3-410E-8ADC-1AEB7822808D}"/>
              </a:ext>
            </a:extLst>
          </p:cNvPr>
          <p:cNvSpPr>
            <a:spLocks noGrp="1"/>
          </p:cNvSpPr>
          <p:nvPr>
            <p:ph type="title"/>
          </p:nvPr>
        </p:nvSpPr>
        <p:spPr/>
        <p:txBody>
          <a:bodyPr/>
          <a:lstStyle/>
          <a:p>
            <a:r>
              <a:rPr lang="en-US" dirty="0"/>
              <a:t>How: Tendon Actuation</a:t>
            </a:r>
          </a:p>
        </p:txBody>
      </p:sp>
      <p:sp>
        <p:nvSpPr>
          <p:cNvPr id="3" name="Content Placeholder 2">
            <a:extLst>
              <a:ext uri="{FF2B5EF4-FFF2-40B4-BE49-F238E27FC236}">
                <a16:creationId xmlns:a16="http://schemas.microsoft.com/office/drawing/2014/main" id="{06C3C0AA-4FAE-46F3-AB97-6D304F8CA97F}"/>
              </a:ext>
            </a:extLst>
          </p:cNvPr>
          <p:cNvSpPr>
            <a:spLocks noGrp="1"/>
          </p:cNvSpPr>
          <p:nvPr>
            <p:ph idx="1"/>
          </p:nvPr>
        </p:nvSpPr>
        <p:spPr>
          <a:xfrm>
            <a:off x="300519" y="1393670"/>
            <a:ext cx="11721592" cy="5329859"/>
          </a:xfrm>
        </p:spPr>
        <p:txBody>
          <a:bodyPr>
            <a:normAutofit/>
          </a:bodyPr>
          <a:lstStyle/>
          <a:p>
            <a:pPr>
              <a:buFont typeface="Arial" panose="020B0604020202020204" pitchFamily="34" charset="0"/>
              <a:buChar char="•"/>
            </a:pPr>
            <a:r>
              <a:rPr lang="en-US" sz="2200" dirty="0"/>
              <a:t> “Space-time tells matter how to move; matter tells space-time how to curve” – John Wheeler</a:t>
            </a:r>
          </a:p>
          <a:p>
            <a:pPr>
              <a:buFont typeface="Arial" panose="020B0604020202020204" pitchFamily="34" charset="0"/>
              <a:buChar char="•"/>
            </a:pPr>
            <a:r>
              <a:rPr lang="en-US" sz="2200" b="1" dirty="0"/>
              <a:t>  </a:t>
            </a:r>
            <a:r>
              <a:rPr lang="en-US" sz="2200" dirty="0"/>
              <a:t>The backbone tells the tendons where to be; the tendons tell the backbone how to curve.</a:t>
            </a:r>
          </a:p>
          <a:p>
            <a:pPr>
              <a:buFont typeface="Arial" panose="020B0604020202020204" pitchFamily="34" charset="0"/>
              <a:buChar char="•"/>
            </a:pPr>
            <a:endParaRPr lang="en-US" sz="2200" dirty="0"/>
          </a:p>
          <a:p>
            <a:pPr>
              <a:buFont typeface="Arial" panose="020B0604020202020204" pitchFamily="34" charset="0"/>
              <a:buChar char="•"/>
            </a:pPr>
            <a:endParaRPr lang="en-US" sz="2200" dirty="0"/>
          </a:p>
          <a:p>
            <a:pPr>
              <a:buFont typeface="Arial" panose="020B0604020202020204" pitchFamily="34" charset="0"/>
              <a:buChar char="•"/>
            </a:pPr>
            <a:endParaRPr lang="en-US" sz="2200" dirty="0"/>
          </a:p>
          <a:p>
            <a:pPr>
              <a:buFont typeface="Arial" panose="020B0604020202020204" pitchFamily="34" charset="0"/>
              <a:buChar char="•"/>
            </a:pPr>
            <a:endParaRPr lang="en-US" sz="2200" dirty="0"/>
          </a:p>
          <a:p>
            <a:pPr>
              <a:buFont typeface="Arial" panose="020B0604020202020204" pitchFamily="34" charset="0"/>
              <a:buChar char="•"/>
            </a:pPr>
            <a:endParaRPr lang="en-US" sz="2200" dirty="0"/>
          </a:p>
          <a:p>
            <a:pPr>
              <a:buFont typeface="Arial" panose="020B0604020202020204" pitchFamily="34" charset="0"/>
              <a:buChar char="•"/>
            </a:pPr>
            <a:endParaRPr lang="en-US" sz="2200" dirty="0"/>
          </a:p>
          <a:p>
            <a:pPr>
              <a:buFont typeface="Arial" panose="020B0604020202020204" pitchFamily="34" charset="0"/>
              <a:buChar char="•"/>
            </a:pPr>
            <a:endParaRPr lang="en-US" dirty="0"/>
          </a:p>
          <a:p>
            <a:pPr>
              <a:buFont typeface="Arial" panose="020B0604020202020204" pitchFamily="34" charset="0"/>
              <a:buChar char="•"/>
            </a:pPr>
            <a:r>
              <a:rPr lang="en-US" sz="2200" dirty="0"/>
              <a:t> The force a tendon exerts on its channel depends on the deformed channel shape, which depends on the curvature of the backbone.</a:t>
            </a:r>
          </a:p>
        </p:txBody>
      </p:sp>
      <p:sp>
        <p:nvSpPr>
          <p:cNvPr id="4" name="Slide Number Placeholder 3">
            <a:extLst>
              <a:ext uri="{FF2B5EF4-FFF2-40B4-BE49-F238E27FC236}">
                <a16:creationId xmlns:a16="http://schemas.microsoft.com/office/drawing/2014/main" id="{85C00A15-36DB-4229-9A41-6C11EC4BECAE}"/>
              </a:ext>
            </a:extLst>
          </p:cNvPr>
          <p:cNvSpPr>
            <a:spLocks noGrp="1"/>
          </p:cNvSpPr>
          <p:nvPr>
            <p:ph type="sldNum" sz="quarter" idx="12"/>
          </p:nvPr>
        </p:nvSpPr>
        <p:spPr/>
        <p:txBody>
          <a:bodyPr/>
          <a:lstStyle/>
          <a:p>
            <a:fld id="{A75FC3D3-B48B-4C30-9778-C5C16E6765D6}" type="slidenum">
              <a:rPr lang="en-US" smtClean="0"/>
              <a:t>19</a:t>
            </a:fld>
            <a:endParaRPr lang="en-US"/>
          </a:p>
        </p:txBody>
      </p:sp>
      <p:sp>
        <p:nvSpPr>
          <p:cNvPr id="16" name="Rectangle 15">
            <a:extLst>
              <a:ext uri="{FF2B5EF4-FFF2-40B4-BE49-F238E27FC236}">
                <a16:creationId xmlns:a16="http://schemas.microsoft.com/office/drawing/2014/main" id="{05176C46-AE2E-4DC4-98FB-BE4E5C934D8A}"/>
              </a:ext>
            </a:extLst>
          </p:cNvPr>
          <p:cNvSpPr/>
          <p:nvPr/>
        </p:nvSpPr>
        <p:spPr>
          <a:xfrm>
            <a:off x="5622214" y="1854550"/>
            <a:ext cx="5041752" cy="3747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DE82D5B-9E14-4039-AA7D-9DCE32425BE9}"/>
              </a:ext>
            </a:extLst>
          </p:cNvPr>
          <p:cNvPicPr>
            <a:picLocks noChangeAspect="1" noChangeArrowheads="1"/>
          </p:cNvPicPr>
          <p:nvPr/>
        </p:nvPicPr>
        <p:blipFill>
          <a:blip r:embed="rId2" cstate="print"/>
          <a:srcRect l="26667" t="40222" r="24444" b="32222"/>
          <a:stretch>
            <a:fillRect/>
          </a:stretch>
        </p:blipFill>
        <p:spPr bwMode="auto">
          <a:xfrm>
            <a:off x="860811" y="2633611"/>
            <a:ext cx="5897752" cy="2077617"/>
          </a:xfrm>
          <a:prstGeom prst="rect">
            <a:avLst/>
          </a:prstGeom>
          <a:noFill/>
          <a:ln w="9525">
            <a:noFill/>
            <a:miter lim="800000"/>
            <a:headEnd/>
            <a:tailEnd/>
          </a:ln>
        </p:spPr>
      </p:pic>
      <p:pic>
        <p:nvPicPr>
          <p:cNvPr id="14" name="Picture 7">
            <a:extLst>
              <a:ext uri="{FF2B5EF4-FFF2-40B4-BE49-F238E27FC236}">
                <a16:creationId xmlns:a16="http://schemas.microsoft.com/office/drawing/2014/main" id="{DCAE92EF-A653-46F7-98FC-8EAB60FF8607}"/>
              </a:ext>
            </a:extLst>
          </p:cNvPr>
          <p:cNvPicPr>
            <a:picLocks noChangeAspect="1" noChangeArrowheads="1"/>
          </p:cNvPicPr>
          <p:nvPr/>
        </p:nvPicPr>
        <p:blipFill>
          <a:blip r:embed="rId3" cstate="print"/>
          <a:srcRect/>
          <a:stretch>
            <a:fillRect/>
          </a:stretch>
        </p:blipFill>
        <p:spPr bwMode="auto">
          <a:xfrm>
            <a:off x="7782081" y="4069297"/>
            <a:ext cx="2768183" cy="425280"/>
          </a:xfrm>
          <a:prstGeom prst="rect">
            <a:avLst/>
          </a:prstGeom>
          <a:noFill/>
          <a:ln w="9525">
            <a:noFill/>
            <a:miter lim="800000"/>
            <a:headEnd/>
            <a:tailEnd/>
          </a:ln>
        </p:spPr>
      </p:pic>
      <p:pic>
        <p:nvPicPr>
          <p:cNvPr id="15" name="Picture 8">
            <a:extLst>
              <a:ext uri="{FF2B5EF4-FFF2-40B4-BE49-F238E27FC236}">
                <a16:creationId xmlns:a16="http://schemas.microsoft.com/office/drawing/2014/main" id="{7278D70D-A7D7-4DC5-9C3E-8524F7BFB0DF}"/>
              </a:ext>
            </a:extLst>
          </p:cNvPr>
          <p:cNvPicPr>
            <a:picLocks noChangeAspect="1" noChangeArrowheads="1"/>
          </p:cNvPicPr>
          <p:nvPr/>
        </p:nvPicPr>
        <p:blipFill>
          <a:blip r:embed="rId4" cstate="print"/>
          <a:srcRect/>
          <a:stretch>
            <a:fillRect/>
          </a:stretch>
        </p:blipFill>
        <p:spPr bwMode="auto">
          <a:xfrm>
            <a:off x="7782082" y="2452362"/>
            <a:ext cx="3001804" cy="975793"/>
          </a:xfrm>
          <a:prstGeom prst="rect">
            <a:avLst/>
          </a:prstGeom>
          <a:noFill/>
          <a:ln w="9525">
            <a:noFill/>
            <a:miter lim="800000"/>
            <a:headEnd/>
            <a:tailEnd/>
          </a:ln>
        </p:spPr>
      </p:pic>
      <p:sp>
        <p:nvSpPr>
          <p:cNvPr id="5" name="TextBox 4">
            <a:extLst>
              <a:ext uri="{FF2B5EF4-FFF2-40B4-BE49-F238E27FC236}">
                <a16:creationId xmlns:a16="http://schemas.microsoft.com/office/drawing/2014/main" id="{22FD28CF-3028-4E68-820D-199B5D9A134F}"/>
              </a:ext>
            </a:extLst>
          </p:cNvPr>
          <p:cNvSpPr txBox="1"/>
          <p:nvPr/>
        </p:nvSpPr>
        <p:spPr>
          <a:xfrm>
            <a:off x="3957403" y="4904931"/>
            <a:ext cx="3389582" cy="523220"/>
          </a:xfrm>
          <a:prstGeom prst="rect">
            <a:avLst/>
          </a:prstGeom>
          <a:noFill/>
        </p:spPr>
        <p:txBody>
          <a:bodyPr wrap="none" rtlCol="0">
            <a:spAutoFit/>
          </a:bodyPr>
          <a:lstStyle/>
          <a:p>
            <a:r>
              <a:rPr lang="en-US" sz="2800" dirty="0" err="1"/>
              <a:t>Cosserat</a:t>
            </a:r>
            <a:r>
              <a:rPr lang="en-US" sz="2800" dirty="0"/>
              <a:t> String Model</a:t>
            </a:r>
          </a:p>
        </p:txBody>
      </p:sp>
    </p:spTree>
    <p:extLst>
      <p:ext uri="{BB962C8B-B14F-4D97-AF65-F5344CB8AC3E}">
        <p14:creationId xmlns:p14="http://schemas.microsoft.com/office/powerpoint/2010/main" val="33503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12ACF-FA9D-4DC7-AB26-F90A4ECE40EC}"/>
              </a:ext>
            </a:extLst>
          </p:cNvPr>
          <p:cNvSpPr>
            <a:spLocks noGrp="1"/>
          </p:cNvSpPr>
          <p:nvPr>
            <p:ph type="title"/>
          </p:nvPr>
        </p:nvSpPr>
        <p:spPr/>
        <p:txBody>
          <a:bodyPr/>
          <a:lstStyle/>
          <a:p>
            <a:r>
              <a:rPr lang="en-US" dirty="0"/>
              <a:t>REACH Lab</a:t>
            </a:r>
          </a:p>
        </p:txBody>
      </p:sp>
      <p:sp>
        <p:nvSpPr>
          <p:cNvPr id="3" name="Content Placeholder 2">
            <a:extLst>
              <a:ext uri="{FF2B5EF4-FFF2-40B4-BE49-F238E27FC236}">
                <a16:creationId xmlns:a16="http://schemas.microsoft.com/office/drawing/2014/main" id="{4BF7814D-9FF6-4810-A4A7-42A6C04E4D73}"/>
              </a:ext>
            </a:extLst>
          </p:cNvPr>
          <p:cNvSpPr>
            <a:spLocks noGrp="1"/>
          </p:cNvSpPr>
          <p:nvPr>
            <p:ph idx="1"/>
          </p:nvPr>
        </p:nvSpPr>
        <p:spPr/>
        <p:txBody>
          <a:bodyPr>
            <a:normAutofit/>
          </a:bodyPr>
          <a:lstStyle/>
          <a:p>
            <a:pPr>
              <a:buFont typeface="Arial" panose="020B0604020202020204" pitchFamily="34" charset="0"/>
              <a:buChar char="•"/>
            </a:pPr>
            <a:endParaRPr lang="en-US" sz="2700" dirty="0"/>
          </a:p>
        </p:txBody>
      </p:sp>
      <p:sp>
        <p:nvSpPr>
          <p:cNvPr id="4" name="Slide Number Placeholder 3">
            <a:extLst>
              <a:ext uri="{FF2B5EF4-FFF2-40B4-BE49-F238E27FC236}">
                <a16:creationId xmlns:a16="http://schemas.microsoft.com/office/drawing/2014/main" id="{96FAAF6D-69C3-40CD-AFC0-216B9FD55F2D}"/>
              </a:ext>
            </a:extLst>
          </p:cNvPr>
          <p:cNvSpPr>
            <a:spLocks noGrp="1"/>
          </p:cNvSpPr>
          <p:nvPr>
            <p:ph type="sldNum" sz="quarter" idx="12"/>
          </p:nvPr>
        </p:nvSpPr>
        <p:spPr/>
        <p:txBody>
          <a:bodyPr/>
          <a:lstStyle/>
          <a:p>
            <a:fld id="{A75FC3D3-B48B-4C30-9778-C5C16E6765D6}" type="slidenum">
              <a:rPr lang="en-US" smtClean="0"/>
              <a:t>2</a:t>
            </a:fld>
            <a:endParaRPr lang="en-US"/>
          </a:p>
        </p:txBody>
      </p:sp>
      <p:pic>
        <p:nvPicPr>
          <p:cNvPr id="5" name="Picture 4">
            <a:extLst>
              <a:ext uri="{FF2B5EF4-FFF2-40B4-BE49-F238E27FC236}">
                <a16:creationId xmlns:a16="http://schemas.microsoft.com/office/drawing/2014/main" id="{BC51D6A3-D7AF-4CF1-A1D4-05E0FD94A2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24" r="4961"/>
          <a:stretch/>
        </p:blipFill>
        <p:spPr>
          <a:xfrm>
            <a:off x="5416062" y="1788813"/>
            <a:ext cx="2300334" cy="1981419"/>
          </a:xfrm>
          <a:prstGeom prst="rect">
            <a:avLst/>
          </a:prstGeom>
        </p:spPr>
      </p:pic>
      <p:pic>
        <p:nvPicPr>
          <p:cNvPr id="6" name="Picture 5">
            <a:extLst>
              <a:ext uri="{FF2B5EF4-FFF2-40B4-BE49-F238E27FC236}">
                <a16:creationId xmlns:a16="http://schemas.microsoft.com/office/drawing/2014/main" id="{354169DC-8D45-4716-9241-9F694B82268C}"/>
              </a:ext>
            </a:extLst>
          </p:cNvPr>
          <p:cNvPicPr>
            <a:picLocks noChangeAspect="1"/>
          </p:cNvPicPr>
          <p:nvPr/>
        </p:nvPicPr>
        <p:blipFill rotWithShape="1">
          <a:blip r:embed="rId3"/>
          <a:srcRect l="49756" t="52275" r="27934" b="8533"/>
          <a:stretch/>
        </p:blipFill>
        <p:spPr>
          <a:xfrm>
            <a:off x="8387181" y="1996065"/>
            <a:ext cx="2609470" cy="1756583"/>
          </a:xfrm>
          <a:prstGeom prst="rect">
            <a:avLst/>
          </a:prstGeom>
        </p:spPr>
      </p:pic>
      <p:pic>
        <p:nvPicPr>
          <p:cNvPr id="7" name="Picture 2" descr="https://sites.google.com/site/danielcrucker/_/rsrc/1520366598809/people/image000000.jpg?height=200&amp;width=150">
            <a:extLst>
              <a:ext uri="{FF2B5EF4-FFF2-40B4-BE49-F238E27FC236}">
                <a16:creationId xmlns:a16="http://schemas.microsoft.com/office/drawing/2014/main" id="{ACE5D16D-FD36-4370-9510-423440A658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1884" y="4367719"/>
            <a:ext cx="1272200" cy="16962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sites.google.com/site/danielcrucker/_/rsrc/1501080973675/people/20170721_195255.jpg?height=200&amp;width=164">
            <a:extLst>
              <a:ext uri="{FF2B5EF4-FFF2-40B4-BE49-F238E27FC236}">
                <a16:creationId xmlns:a16="http://schemas.microsoft.com/office/drawing/2014/main" id="{417B55B4-8A42-49D5-BC11-5EB614AC5A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8288" y="4368767"/>
            <a:ext cx="1404916" cy="17047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sites.google.com/site/danielcrucker/_/rsrc/1401204753123/people/headshot.jpg?height=200&amp;width=200">
            <a:extLst>
              <a:ext uri="{FF2B5EF4-FFF2-40B4-BE49-F238E27FC236}">
                <a16:creationId xmlns:a16="http://schemas.microsoft.com/office/drawing/2014/main" id="{F26B697E-B988-49C2-8B64-F2787790A0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4160" y="4368764"/>
            <a:ext cx="1704746" cy="17047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sites.google.com/site/danielcrucker/_/rsrc/1401223486850/people/Caroline%20Bryson.jpg?height=200&amp;width=200">
            <a:extLst>
              <a:ext uri="{FF2B5EF4-FFF2-40B4-BE49-F238E27FC236}">
                <a16:creationId xmlns:a16="http://schemas.microsoft.com/office/drawing/2014/main" id="{3468F9AF-3E7C-456B-822B-5580A78E79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528" y="4367720"/>
            <a:ext cx="1696265" cy="16962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s://sites.google.com/site/danielcrucker/_/rsrc/1456747724970/people/Ponten_reduced_height.png?height=200&amp;width=187">
            <a:extLst>
              <a:ext uri="{FF2B5EF4-FFF2-40B4-BE49-F238E27FC236}">
                <a16:creationId xmlns:a16="http://schemas.microsoft.com/office/drawing/2014/main" id="{3D16E1CB-B93A-4716-81C7-99E45BBBFA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531" y="4367720"/>
            <a:ext cx="1586008" cy="16962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Risultati immagini per andrew orekhov">
            <a:extLst>
              <a:ext uri="{FF2B5EF4-FFF2-40B4-BE49-F238E27FC236}">
                <a16:creationId xmlns:a16="http://schemas.microsoft.com/office/drawing/2014/main" id="{E60C4740-C9BE-44CE-AC2A-C00FA0FDDD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46271" y="4367720"/>
            <a:ext cx="1362667" cy="169626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D4800EE-AFB7-4934-8515-DEBF93A077D6}"/>
              </a:ext>
            </a:extLst>
          </p:cNvPr>
          <p:cNvSpPr txBox="1"/>
          <p:nvPr/>
        </p:nvSpPr>
        <p:spPr>
          <a:xfrm>
            <a:off x="6397551" y="6024869"/>
            <a:ext cx="1400175" cy="369332"/>
          </a:xfrm>
          <a:prstGeom prst="rect">
            <a:avLst/>
          </a:prstGeom>
          <a:noFill/>
        </p:spPr>
        <p:txBody>
          <a:bodyPr wrap="square" rtlCol="0">
            <a:spAutoFit/>
          </a:bodyPr>
          <a:lstStyle/>
          <a:p>
            <a:pPr algn="ctr"/>
            <a:r>
              <a:rPr lang="en-US" dirty="0"/>
              <a:t>John Till</a:t>
            </a:r>
          </a:p>
        </p:txBody>
      </p:sp>
      <p:sp>
        <p:nvSpPr>
          <p:cNvPr id="14" name="TextBox 13">
            <a:extLst>
              <a:ext uri="{FF2B5EF4-FFF2-40B4-BE49-F238E27FC236}">
                <a16:creationId xmlns:a16="http://schemas.microsoft.com/office/drawing/2014/main" id="{92996F44-4779-41F1-88DA-6AF45ED6D834}"/>
              </a:ext>
            </a:extLst>
          </p:cNvPr>
          <p:cNvSpPr txBox="1"/>
          <p:nvPr/>
        </p:nvSpPr>
        <p:spPr>
          <a:xfrm>
            <a:off x="7824612" y="6024868"/>
            <a:ext cx="2259119" cy="369332"/>
          </a:xfrm>
          <a:prstGeom prst="rect">
            <a:avLst/>
          </a:prstGeom>
          <a:noFill/>
        </p:spPr>
        <p:txBody>
          <a:bodyPr wrap="square" rtlCol="0">
            <a:spAutoFit/>
          </a:bodyPr>
          <a:lstStyle/>
          <a:p>
            <a:pPr algn="ctr"/>
            <a:r>
              <a:rPr lang="en-US" dirty="0"/>
              <a:t>Kaitlin Oliver-Butler</a:t>
            </a:r>
          </a:p>
        </p:txBody>
      </p:sp>
      <p:sp>
        <p:nvSpPr>
          <p:cNvPr id="15" name="TextBox 14">
            <a:extLst>
              <a:ext uri="{FF2B5EF4-FFF2-40B4-BE49-F238E27FC236}">
                <a16:creationId xmlns:a16="http://schemas.microsoft.com/office/drawing/2014/main" id="{9F260EAB-8134-488A-B8A5-CD2DAF4CE94D}"/>
              </a:ext>
            </a:extLst>
          </p:cNvPr>
          <p:cNvSpPr txBox="1"/>
          <p:nvPr/>
        </p:nvSpPr>
        <p:spPr>
          <a:xfrm>
            <a:off x="9862278" y="6024869"/>
            <a:ext cx="1400175" cy="369332"/>
          </a:xfrm>
          <a:prstGeom prst="rect">
            <a:avLst/>
          </a:prstGeom>
          <a:noFill/>
        </p:spPr>
        <p:txBody>
          <a:bodyPr wrap="square" rtlCol="0">
            <a:spAutoFit/>
          </a:bodyPr>
          <a:lstStyle/>
          <a:p>
            <a:pPr algn="ctr"/>
            <a:r>
              <a:rPr lang="en-US" dirty="0"/>
              <a:t>Vince Aloi</a:t>
            </a:r>
          </a:p>
        </p:txBody>
      </p:sp>
      <p:sp>
        <p:nvSpPr>
          <p:cNvPr id="16" name="TextBox 15">
            <a:extLst>
              <a:ext uri="{FF2B5EF4-FFF2-40B4-BE49-F238E27FC236}">
                <a16:creationId xmlns:a16="http://schemas.microsoft.com/office/drawing/2014/main" id="{6101328D-B53C-4EAC-922B-B99DF167DBAF}"/>
              </a:ext>
            </a:extLst>
          </p:cNvPr>
          <p:cNvSpPr txBox="1"/>
          <p:nvPr/>
        </p:nvSpPr>
        <p:spPr>
          <a:xfrm>
            <a:off x="515162" y="6015346"/>
            <a:ext cx="1899660" cy="369332"/>
          </a:xfrm>
          <a:prstGeom prst="rect">
            <a:avLst/>
          </a:prstGeom>
          <a:noFill/>
        </p:spPr>
        <p:txBody>
          <a:bodyPr wrap="square" rtlCol="0">
            <a:spAutoFit/>
          </a:bodyPr>
          <a:lstStyle/>
          <a:p>
            <a:pPr algn="ctr"/>
            <a:r>
              <a:rPr lang="en-US" dirty="0"/>
              <a:t>Caroline Black</a:t>
            </a:r>
          </a:p>
        </p:txBody>
      </p:sp>
      <p:sp>
        <p:nvSpPr>
          <p:cNvPr id="17" name="TextBox 16">
            <a:extLst>
              <a:ext uri="{FF2B5EF4-FFF2-40B4-BE49-F238E27FC236}">
                <a16:creationId xmlns:a16="http://schemas.microsoft.com/office/drawing/2014/main" id="{F59E5611-E04F-45E0-A31B-A5D3973BE08E}"/>
              </a:ext>
            </a:extLst>
          </p:cNvPr>
          <p:cNvSpPr txBox="1"/>
          <p:nvPr/>
        </p:nvSpPr>
        <p:spPr>
          <a:xfrm>
            <a:off x="2363314" y="6015345"/>
            <a:ext cx="2062740" cy="369332"/>
          </a:xfrm>
          <a:prstGeom prst="rect">
            <a:avLst/>
          </a:prstGeom>
          <a:noFill/>
        </p:spPr>
        <p:txBody>
          <a:bodyPr wrap="square" rtlCol="0">
            <a:spAutoFit/>
          </a:bodyPr>
          <a:lstStyle/>
          <a:p>
            <a:pPr algn="ctr"/>
            <a:r>
              <a:rPr lang="en-US" dirty="0"/>
              <a:t>Jake Childs</a:t>
            </a:r>
          </a:p>
        </p:txBody>
      </p:sp>
      <p:sp>
        <p:nvSpPr>
          <p:cNvPr id="18" name="TextBox 17">
            <a:extLst>
              <a:ext uri="{FF2B5EF4-FFF2-40B4-BE49-F238E27FC236}">
                <a16:creationId xmlns:a16="http://schemas.microsoft.com/office/drawing/2014/main" id="{8087E2C5-C43D-401B-9CD9-DF149061DC26}"/>
              </a:ext>
            </a:extLst>
          </p:cNvPr>
          <p:cNvSpPr txBox="1"/>
          <p:nvPr/>
        </p:nvSpPr>
        <p:spPr>
          <a:xfrm>
            <a:off x="4328862" y="6028213"/>
            <a:ext cx="1756516" cy="369332"/>
          </a:xfrm>
          <a:prstGeom prst="rect">
            <a:avLst/>
          </a:prstGeom>
          <a:noFill/>
        </p:spPr>
        <p:txBody>
          <a:bodyPr wrap="square" rtlCol="0">
            <a:spAutoFit/>
          </a:bodyPr>
          <a:lstStyle/>
          <a:p>
            <a:pPr algn="ctr"/>
            <a:r>
              <a:rPr lang="en-US" dirty="0"/>
              <a:t>Ryan </a:t>
            </a:r>
            <a:r>
              <a:rPr lang="en-US" dirty="0" err="1"/>
              <a:t>Ponten</a:t>
            </a:r>
            <a:endParaRPr lang="en-US" dirty="0"/>
          </a:p>
        </p:txBody>
      </p:sp>
      <p:sp>
        <p:nvSpPr>
          <p:cNvPr id="19" name="TextBox 18">
            <a:extLst>
              <a:ext uri="{FF2B5EF4-FFF2-40B4-BE49-F238E27FC236}">
                <a16:creationId xmlns:a16="http://schemas.microsoft.com/office/drawing/2014/main" id="{AAAAFA80-9E2D-449C-B57F-BA1D617B86D8}"/>
              </a:ext>
            </a:extLst>
          </p:cNvPr>
          <p:cNvSpPr txBox="1"/>
          <p:nvPr/>
        </p:nvSpPr>
        <p:spPr>
          <a:xfrm>
            <a:off x="5245362" y="3748098"/>
            <a:ext cx="3005079" cy="369332"/>
          </a:xfrm>
          <a:prstGeom prst="rect">
            <a:avLst/>
          </a:prstGeom>
          <a:noFill/>
        </p:spPr>
        <p:txBody>
          <a:bodyPr wrap="square" rtlCol="0">
            <a:spAutoFit/>
          </a:bodyPr>
          <a:lstStyle/>
          <a:p>
            <a:r>
              <a:rPr lang="en-US" dirty="0"/>
              <a:t>Parallel Continuum Robots</a:t>
            </a:r>
          </a:p>
        </p:txBody>
      </p:sp>
      <p:pic>
        <p:nvPicPr>
          <p:cNvPr id="20" name="Picture 19">
            <a:extLst>
              <a:ext uri="{FF2B5EF4-FFF2-40B4-BE49-F238E27FC236}">
                <a16:creationId xmlns:a16="http://schemas.microsoft.com/office/drawing/2014/main" id="{FF4F7B4F-2D78-4D9F-8269-5753B668A974}"/>
              </a:ext>
            </a:extLst>
          </p:cNvPr>
          <p:cNvPicPr>
            <a:picLocks noChangeAspect="1"/>
          </p:cNvPicPr>
          <p:nvPr/>
        </p:nvPicPr>
        <p:blipFill rotWithShape="1">
          <a:blip r:embed="rId10"/>
          <a:srcRect l="37324" t="17239" r="31706" b="35484"/>
          <a:stretch/>
        </p:blipFill>
        <p:spPr>
          <a:xfrm>
            <a:off x="202486" y="1864949"/>
            <a:ext cx="4840651" cy="1839189"/>
          </a:xfrm>
          <a:prstGeom prst="rect">
            <a:avLst/>
          </a:prstGeom>
        </p:spPr>
      </p:pic>
      <p:sp>
        <p:nvSpPr>
          <p:cNvPr id="22" name="TextBox 21">
            <a:extLst>
              <a:ext uri="{FF2B5EF4-FFF2-40B4-BE49-F238E27FC236}">
                <a16:creationId xmlns:a16="http://schemas.microsoft.com/office/drawing/2014/main" id="{7CA192AF-777E-4E1E-B26F-29013CAC416E}"/>
              </a:ext>
            </a:extLst>
          </p:cNvPr>
          <p:cNvSpPr txBox="1"/>
          <p:nvPr/>
        </p:nvSpPr>
        <p:spPr>
          <a:xfrm>
            <a:off x="962814" y="3679639"/>
            <a:ext cx="3589545" cy="646331"/>
          </a:xfrm>
          <a:prstGeom prst="rect">
            <a:avLst/>
          </a:prstGeom>
          <a:noFill/>
        </p:spPr>
        <p:txBody>
          <a:bodyPr wrap="square" rtlCol="0">
            <a:spAutoFit/>
          </a:bodyPr>
          <a:lstStyle/>
          <a:p>
            <a:r>
              <a:rPr lang="en-US" dirty="0"/>
              <a:t>Modeling, Real-Time Computation, Stability, Control, Sensing</a:t>
            </a:r>
          </a:p>
        </p:txBody>
      </p:sp>
      <p:sp>
        <p:nvSpPr>
          <p:cNvPr id="23" name="TextBox 22">
            <a:extLst>
              <a:ext uri="{FF2B5EF4-FFF2-40B4-BE49-F238E27FC236}">
                <a16:creationId xmlns:a16="http://schemas.microsoft.com/office/drawing/2014/main" id="{E736D19F-BFA4-4DA3-9776-ED9E386BD0EC}"/>
              </a:ext>
            </a:extLst>
          </p:cNvPr>
          <p:cNvSpPr txBox="1"/>
          <p:nvPr/>
        </p:nvSpPr>
        <p:spPr>
          <a:xfrm>
            <a:off x="8595426" y="3704138"/>
            <a:ext cx="2317237" cy="369332"/>
          </a:xfrm>
          <a:prstGeom prst="rect">
            <a:avLst/>
          </a:prstGeom>
          <a:noFill/>
        </p:spPr>
        <p:txBody>
          <a:bodyPr wrap="square" rtlCol="0">
            <a:spAutoFit/>
          </a:bodyPr>
          <a:lstStyle/>
          <a:p>
            <a:r>
              <a:rPr lang="en-US" dirty="0"/>
              <a:t>Notched-Tube Robots</a:t>
            </a:r>
          </a:p>
        </p:txBody>
      </p:sp>
      <p:pic>
        <p:nvPicPr>
          <p:cNvPr id="24" name="Picture 23">
            <a:extLst>
              <a:ext uri="{FF2B5EF4-FFF2-40B4-BE49-F238E27FC236}">
                <a16:creationId xmlns:a16="http://schemas.microsoft.com/office/drawing/2014/main" id="{F58DA8B1-50AB-4C8C-8E71-BAABC498FC1E}"/>
              </a:ext>
            </a:extLst>
          </p:cNvPr>
          <p:cNvPicPr>
            <a:picLocks noChangeAspect="1"/>
          </p:cNvPicPr>
          <p:nvPr/>
        </p:nvPicPr>
        <p:blipFill rotWithShape="1">
          <a:blip r:embed="rId11">
            <a:extLst>
              <a:ext uri="{28A0092B-C50C-407E-A947-70E740481C1C}">
                <a14:useLocalDpi xmlns:a14="http://schemas.microsoft.com/office/drawing/2010/main" val="0"/>
              </a:ext>
            </a:extLst>
          </a:blip>
          <a:srcRect t="26789" b="17667"/>
          <a:stretch/>
        </p:blipFill>
        <p:spPr>
          <a:xfrm>
            <a:off x="7797726" y="24209"/>
            <a:ext cx="4216694" cy="1756583"/>
          </a:xfrm>
          <a:prstGeom prst="rect">
            <a:avLst/>
          </a:prstGeom>
        </p:spPr>
      </p:pic>
      <p:pic>
        <p:nvPicPr>
          <p:cNvPr id="25" name="Picture 2">
            <a:extLst>
              <a:ext uri="{FF2B5EF4-FFF2-40B4-BE49-F238E27FC236}">
                <a16:creationId xmlns:a16="http://schemas.microsoft.com/office/drawing/2014/main" id="{60E83B65-03C2-4CCF-ADF7-EF8B2FF6AF5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7724" t="17778" r="18862" b="63946"/>
          <a:stretch/>
        </p:blipFill>
        <p:spPr bwMode="auto">
          <a:xfrm>
            <a:off x="169667" y="50354"/>
            <a:ext cx="7506015" cy="1352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a:extLst>
              <a:ext uri="{FF2B5EF4-FFF2-40B4-BE49-F238E27FC236}">
                <a16:creationId xmlns:a16="http://schemas.microsoft.com/office/drawing/2014/main" id="{7CD0E3C8-30E7-4195-86A9-629138F9FF6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65635" y="4367719"/>
            <a:ext cx="1705791" cy="170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210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68BEA-31E3-410E-8ADC-1AEB7822808D}"/>
              </a:ext>
            </a:extLst>
          </p:cNvPr>
          <p:cNvSpPr>
            <a:spLocks noGrp="1"/>
          </p:cNvSpPr>
          <p:nvPr>
            <p:ph type="title"/>
          </p:nvPr>
        </p:nvSpPr>
        <p:spPr/>
        <p:txBody>
          <a:bodyPr/>
          <a:lstStyle/>
          <a:p>
            <a:r>
              <a:rPr lang="en-US" dirty="0"/>
              <a:t>How: Tendon Actuation</a:t>
            </a:r>
          </a:p>
        </p:txBody>
      </p:sp>
      <p:sp>
        <p:nvSpPr>
          <p:cNvPr id="3" name="Content Placeholder 2">
            <a:extLst>
              <a:ext uri="{FF2B5EF4-FFF2-40B4-BE49-F238E27FC236}">
                <a16:creationId xmlns:a16="http://schemas.microsoft.com/office/drawing/2014/main" id="{06C3C0AA-4FAE-46F3-AB97-6D304F8CA97F}"/>
              </a:ext>
            </a:extLst>
          </p:cNvPr>
          <p:cNvSpPr>
            <a:spLocks noGrp="1"/>
          </p:cNvSpPr>
          <p:nvPr>
            <p:ph idx="1"/>
          </p:nvPr>
        </p:nvSpPr>
        <p:spPr>
          <a:xfrm>
            <a:off x="300519" y="1393670"/>
            <a:ext cx="11721592" cy="5291943"/>
          </a:xfrm>
        </p:spPr>
        <p:txBody>
          <a:bodyPr>
            <a:normAutofit/>
          </a:bodyPr>
          <a:lstStyle/>
          <a:p>
            <a:pPr>
              <a:buFont typeface="Arial" panose="020B0604020202020204" pitchFamily="34" charset="0"/>
              <a:buChar char="•"/>
            </a:pPr>
            <a:r>
              <a:rPr lang="en-US" sz="2200" dirty="0"/>
              <a:t> “Space-time tells matter how to move; matter tells space-time how to curve” – John Wheeler</a:t>
            </a:r>
          </a:p>
          <a:p>
            <a:pPr>
              <a:buFont typeface="Arial" panose="020B0604020202020204" pitchFamily="34" charset="0"/>
              <a:buChar char="•"/>
            </a:pPr>
            <a:r>
              <a:rPr lang="en-US" sz="2200" b="1" dirty="0"/>
              <a:t>  </a:t>
            </a:r>
            <a:r>
              <a:rPr lang="en-US" sz="2200" dirty="0"/>
              <a:t>The backbone tells the tendons where to be; the tendons tell the backbone how to curve.</a:t>
            </a:r>
          </a:p>
          <a:p>
            <a:pPr>
              <a:buFont typeface="Arial" panose="020B0604020202020204" pitchFamily="34" charset="0"/>
              <a:buChar char="•"/>
            </a:pPr>
            <a:endParaRPr lang="en-US" sz="2200" dirty="0"/>
          </a:p>
          <a:p>
            <a:pPr>
              <a:buFont typeface="Arial" panose="020B0604020202020204" pitchFamily="34" charset="0"/>
              <a:buChar char="•"/>
            </a:pPr>
            <a:endParaRPr lang="en-US" sz="2200" dirty="0"/>
          </a:p>
          <a:p>
            <a:pPr>
              <a:buFont typeface="Arial" panose="020B0604020202020204" pitchFamily="34" charset="0"/>
              <a:buChar char="•"/>
            </a:pPr>
            <a:endParaRPr lang="en-US" sz="2200" dirty="0"/>
          </a:p>
          <a:p>
            <a:pPr>
              <a:buFont typeface="Arial" panose="020B0604020202020204" pitchFamily="34" charset="0"/>
              <a:buChar char="•"/>
            </a:pPr>
            <a:endParaRPr lang="en-US" sz="2200" dirty="0"/>
          </a:p>
          <a:p>
            <a:pPr>
              <a:buFont typeface="Arial" panose="020B0604020202020204" pitchFamily="34" charset="0"/>
              <a:buChar char="•"/>
            </a:pPr>
            <a:endParaRPr lang="en-US" sz="2200" dirty="0"/>
          </a:p>
          <a:p>
            <a:pPr marL="0" indent="0">
              <a:buNone/>
            </a:pPr>
            <a:endParaRPr lang="en-US" sz="2200" dirty="0"/>
          </a:p>
          <a:p>
            <a:pPr>
              <a:buFont typeface="Arial" panose="020B0604020202020204" pitchFamily="34" charset="0"/>
              <a:buChar char="•"/>
            </a:pPr>
            <a:r>
              <a:rPr lang="en-US" sz="2200" dirty="0"/>
              <a:t> The tendon forces and moments on the backbone are nonlinear functions of </a:t>
            </a:r>
            <a:r>
              <a:rPr lang="en-US" sz="2200" b="1" i="1" dirty="0">
                <a:latin typeface="Times New Roman" panose="02020603050405020304" pitchFamily="18" charset="0"/>
                <a:cs typeface="Times New Roman" panose="02020603050405020304" pitchFamily="18" charset="0"/>
              </a:rPr>
              <a:t>u</a:t>
            </a:r>
            <a:r>
              <a:rPr lang="en-US" sz="2200" dirty="0"/>
              <a:t> and</a:t>
            </a:r>
            <a:r>
              <a:rPr lang="en-US" sz="2200" b="1" i="1" dirty="0">
                <a:latin typeface="Times New Roman" panose="02020603050405020304" pitchFamily="18" charset="0"/>
                <a:cs typeface="Times New Roman" panose="02020603050405020304" pitchFamily="18" charset="0"/>
              </a:rPr>
              <a:t> v</a:t>
            </a:r>
            <a:r>
              <a:rPr lang="en-US" sz="2200" dirty="0"/>
              <a:t> </a:t>
            </a:r>
          </a:p>
          <a:p>
            <a:pPr>
              <a:buFont typeface="Arial" panose="020B0604020202020204" pitchFamily="34" charset="0"/>
              <a:buChar char="•"/>
            </a:pPr>
            <a:r>
              <a:rPr lang="en-US" sz="2200" dirty="0"/>
              <a:t> But they are linear in the derivatives of </a:t>
            </a:r>
            <a:r>
              <a:rPr lang="en-US" sz="2200" b="1" i="1" dirty="0">
                <a:latin typeface="Times New Roman" panose="02020603050405020304" pitchFamily="18" charset="0"/>
                <a:ea typeface="Cambria Math" panose="02040503050406030204" pitchFamily="18" charset="0"/>
                <a:cs typeface="Times New Roman" panose="02020603050405020304" pitchFamily="18" charset="0"/>
              </a:rPr>
              <a:t>u</a:t>
            </a:r>
            <a:r>
              <a:rPr lang="en-US" sz="2200" dirty="0"/>
              <a:t> and</a:t>
            </a:r>
            <a:r>
              <a:rPr lang="en-US" sz="2200" b="1" i="1" dirty="0">
                <a:cs typeface="Times New Roman" panose="02020603050405020304" pitchFamily="18" charset="0"/>
              </a:rPr>
              <a:t> </a:t>
            </a:r>
            <a:r>
              <a:rPr lang="en-US" sz="2200" b="1" i="1" dirty="0">
                <a:latin typeface="Times New Roman" panose="02020603050405020304" pitchFamily="18" charset="0"/>
                <a:cs typeface="Times New Roman" panose="02020603050405020304" pitchFamily="18" charset="0"/>
              </a:rPr>
              <a:t>v</a:t>
            </a:r>
            <a:r>
              <a:rPr lang="en-US" sz="2200" b="1" i="1" dirty="0">
                <a:cs typeface="Times New Roman" panose="02020603050405020304" pitchFamily="18" charset="0"/>
              </a:rPr>
              <a:t> </a:t>
            </a:r>
          </a:p>
          <a:p>
            <a:pPr>
              <a:buFont typeface="Arial" panose="020B0604020202020204" pitchFamily="34" charset="0"/>
              <a:buChar char="•"/>
            </a:pPr>
            <a:endParaRPr lang="en-US" sz="2200" dirty="0"/>
          </a:p>
        </p:txBody>
      </p:sp>
      <p:sp>
        <p:nvSpPr>
          <p:cNvPr id="4" name="Slide Number Placeholder 3">
            <a:extLst>
              <a:ext uri="{FF2B5EF4-FFF2-40B4-BE49-F238E27FC236}">
                <a16:creationId xmlns:a16="http://schemas.microsoft.com/office/drawing/2014/main" id="{85C00A15-36DB-4229-9A41-6C11EC4BECAE}"/>
              </a:ext>
            </a:extLst>
          </p:cNvPr>
          <p:cNvSpPr>
            <a:spLocks noGrp="1"/>
          </p:cNvSpPr>
          <p:nvPr>
            <p:ph type="sldNum" sz="quarter" idx="12"/>
          </p:nvPr>
        </p:nvSpPr>
        <p:spPr/>
        <p:txBody>
          <a:bodyPr/>
          <a:lstStyle/>
          <a:p>
            <a:fld id="{A75FC3D3-B48B-4C30-9778-C5C16E6765D6}" type="slidenum">
              <a:rPr lang="en-US" smtClean="0"/>
              <a:t>20</a:t>
            </a:fld>
            <a:endParaRPr lang="en-US"/>
          </a:p>
        </p:txBody>
      </p:sp>
      <p:sp>
        <p:nvSpPr>
          <p:cNvPr id="16" name="Rectangle 15">
            <a:extLst>
              <a:ext uri="{FF2B5EF4-FFF2-40B4-BE49-F238E27FC236}">
                <a16:creationId xmlns:a16="http://schemas.microsoft.com/office/drawing/2014/main" id="{05176C46-AE2E-4DC4-98FB-BE4E5C934D8A}"/>
              </a:ext>
            </a:extLst>
          </p:cNvPr>
          <p:cNvSpPr/>
          <p:nvPr/>
        </p:nvSpPr>
        <p:spPr>
          <a:xfrm>
            <a:off x="5613277" y="1799467"/>
            <a:ext cx="5059721" cy="4339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0AF021B-8E00-459E-8518-869E8F0ED114}"/>
              </a:ext>
            </a:extLst>
          </p:cNvPr>
          <p:cNvPicPr>
            <a:picLocks noChangeAspect="1"/>
          </p:cNvPicPr>
          <p:nvPr/>
        </p:nvPicPr>
        <p:blipFill>
          <a:blip r:embed="rId2"/>
          <a:stretch>
            <a:fillRect/>
          </a:stretch>
        </p:blipFill>
        <p:spPr>
          <a:xfrm>
            <a:off x="2972426" y="2372740"/>
            <a:ext cx="5377096" cy="2637957"/>
          </a:xfrm>
          <a:prstGeom prst="rect">
            <a:avLst/>
          </a:prstGeom>
        </p:spPr>
      </p:pic>
    </p:spTree>
    <p:extLst>
      <p:ext uri="{BB962C8B-B14F-4D97-AF65-F5344CB8AC3E}">
        <p14:creationId xmlns:p14="http://schemas.microsoft.com/office/powerpoint/2010/main" val="237758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6142B-FA2C-4FBF-9279-D7984EC681B7}"/>
              </a:ext>
            </a:extLst>
          </p:cNvPr>
          <p:cNvSpPr>
            <a:spLocks noGrp="1"/>
          </p:cNvSpPr>
          <p:nvPr>
            <p:ph type="title"/>
          </p:nvPr>
        </p:nvSpPr>
        <p:spPr/>
        <p:txBody>
          <a:bodyPr/>
          <a:lstStyle/>
          <a:p>
            <a:r>
              <a:rPr lang="en-US" dirty="0"/>
              <a:t>How: Tendon Actuation</a:t>
            </a:r>
          </a:p>
        </p:txBody>
      </p:sp>
      <p:sp>
        <p:nvSpPr>
          <p:cNvPr id="3" name="Content Placeholder 2">
            <a:extLst>
              <a:ext uri="{FF2B5EF4-FFF2-40B4-BE49-F238E27FC236}">
                <a16:creationId xmlns:a16="http://schemas.microsoft.com/office/drawing/2014/main" id="{DE1A4A1A-6773-451F-BD23-FD36665649D7}"/>
              </a:ext>
            </a:extLst>
          </p:cNvPr>
          <p:cNvSpPr>
            <a:spLocks noGrp="1"/>
          </p:cNvSpPr>
          <p:nvPr>
            <p:ph idx="1"/>
          </p:nvPr>
        </p:nvSpPr>
        <p:spPr>
          <a:xfrm>
            <a:off x="300519" y="1393670"/>
            <a:ext cx="5795481" cy="4632375"/>
          </a:xfrm>
        </p:spPr>
        <p:txBody>
          <a:bodyPr>
            <a:normAutofit fontScale="92500"/>
          </a:bodyPr>
          <a:lstStyle/>
          <a:p>
            <a:pPr>
              <a:buFont typeface="Arial" panose="020B0604020202020204" pitchFamily="34" charset="0"/>
              <a:buChar char="•"/>
            </a:pPr>
            <a:r>
              <a:rPr lang="en-US" sz="2800" dirty="0"/>
              <a:t> Coupled model in explicit form:</a:t>
            </a:r>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r>
              <a:rPr lang="en-US" sz="2800" dirty="0"/>
              <a:t> A, B, G, H are functions of tendon tensions and tendon routing paths</a:t>
            </a:r>
          </a:p>
          <a:p>
            <a:pPr>
              <a:buFont typeface="Arial" panose="020B0604020202020204" pitchFamily="34" charset="0"/>
              <a:buChar char="•"/>
            </a:pPr>
            <a:r>
              <a:rPr lang="en-US" sz="2800" dirty="0"/>
              <a:t> c and d are functions of external loading</a:t>
            </a:r>
          </a:p>
          <a:p>
            <a:pPr>
              <a:buFont typeface="Arial" panose="020B0604020202020204" pitchFamily="34" charset="0"/>
              <a:buChar char="•"/>
            </a:pPr>
            <a:r>
              <a:rPr lang="en-US" sz="2800" dirty="0"/>
              <a:t> all are functions of </a:t>
            </a:r>
            <a:r>
              <a:rPr lang="en-US" sz="2800" b="1" i="1" dirty="0">
                <a:latin typeface="Times New Roman" panose="02020603050405020304" pitchFamily="18" charset="0"/>
                <a:cs typeface="Times New Roman" panose="02020603050405020304" pitchFamily="18" charset="0"/>
              </a:rPr>
              <a:t>u</a:t>
            </a:r>
            <a:r>
              <a:rPr lang="en-US" sz="2800" dirty="0"/>
              <a:t> and </a:t>
            </a:r>
            <a:r>
              <a:rPr lang="en-US" sz="2800" b="1" i="1" dirty="0">
                <a:latin typeface="Times New Roman" panose="02020603050405020304" pitchFamily="18" charset="0"/>
                <a:cs typeface="Times New Roman" panose="02020603050405020304" pitchFamily="18" charset="0"/>
              </a:rPr>
              <a:t>v</a:t>
            </a:r>
            <a:r>
              <a:rPr lang="en-US" sz="2800" dirty="0"/>
              <a:t>  </a:t>
            </a:r>
          </a:p>
        </p:txBody>
      </p:sp>
      <p:sp>
        <p:nvSpPr>
          <p:cNvPr id="4" name="Slide Number Placeholder 3">
            <a:extLst>
              <a:ext uri="{FF2B5EF4-FFF2-40B4-BE49-F238E27FC236}">
                <a16:creationId xmlns:a16="http://schemas.microsoft.com/office/drawing/2014/main" id="{9CD473D6-923C-4745-92C2-DA6343487006}"/>
              </a:ext>
            </a:extLst>
          </p:cNvPr>
          <p:cNvSpPr>
            <a:spLocks noGrp="1"/>
          </p:cNvSpPr>
          <p:nvPr>
            <p:ph type="sldNum" sz="quarter" idx="12"/>
          </p:nvPr>
        </p:nvSpPr>
        <p:spPr/>
        <p:txBody>
          <a:bodyPr/>
          <a:lstStyle/>
          <a:p>
            <a:fld id="{A75FC3D3-B48B-4C30-9778-C5C16E6765D6}" type="slidenum">
              <a:rPr lang="en-US" smtClean="0"/>
              <a:t>21</a:t>
            </a:fld>
            <a:endParaRPr lang="en-US"/>
          </a:p>
        </p:txBody>
      </p:sp>
      <p:pic>
        <p:nvPicPr>
          <p:cNvPr id="5" name="Picture 4">
            <a:extLst>
              <a:ext uri="{FF2B5EF4-FFF2-40B4-BE49-F238E27FC236}">
                <a16:creationId xmlns:a16="http://schemas.microsoft.com/office/drawing/2014/main" id="{0B707412-921A-45F2-B2F9-1BB16A629775}"/>
              </a:ext>
            </a:extLst>
          </p:cNvPr>
          <p:cNvPicPr>
            <a:picLocks noChangeAspect="1"/>
          </p:cNvPicPr>
          <p:nvPr/>
        </p:nvPicPr>
        <p:blipFill>
          <a:blip r:embed="rId4"/>
          <a:stretch>
            <a:fillRect/>
          </a:stretch>
        </p:blipFill>
        <p:spPr>
          <a:xfrm>
            <a:off x="300518" y="1786651"/>
            <a:ext cx="5594845" cy="2206418"/>
          </a:xfrm>
          <a:prstGeom prst="rect">
            <a:avLst/>
          </a:prstGeom>
        </p:spPr>
      </p:pic>
      <p:pic>
        <p:nvPicPr>
          <p:cNvPr id="6" name="Tendon">
            <a:hlinkClick r:id="" action="ppaction://media"/>
            <a:extLst>
              <a:ext uri="{FF2B5EF4-FFF2-40B4-BE49-F238E27FC236}">
                <a16:creationId xmlns:a16="http://schemas.microsoft.com/office/drawing/2014/main" id="{4FAA88BE-71AC-49BC-B06C-6CCB53CDA54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2726" t="11268" r="14611" b="14593"/>
          <a:stretch/>
        </p:blipFill>
        <p:spPr>
          <a:xfrm>
            <a:off x="6041359" y="1283545"/>
            <a:ext cx="6041525" cy="4632375"/>
          </a:xfrm>
          <a:prstGeom prst="rect">
            <a:avLst/>
          </a:prstGeom>
        </p:spPr>
      </p:pic>
    </p:spTree>
    <p:extLst>
      <p:ext uri="{BB962C8B-B14F-4D97-AF65-F5344CB8AC3E}">
        <p14:creationId xmlns:p14="http://schemas.microsoft.com/office/powerpoint/2010/main" val="4732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Tendon Actuation</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a:t> Experimental Validation</a:t>
            </a:r>
          </a:p>
        </p:txBody>
      </p:sp>
      <p:pic>
        <p:nvPicPr>
          <p:cNvPr id="6146" name="Picture 2"/>
          <p:cNvPicPr>
            <a:picLocks noChangeAspect="1" noChangeArrowheads="1"/>
          </p:cNvPicPr>
          <p:nvPr/>
        </p:nvPicPr>
        <p:blipFill>
          <a:blip r:embed="rId2" cstate="print"/>
          <a:srcRect/>
          <a:stretch>
            <a:fillRect/>
          </a:stretch>
        </p:blipFill>
        <p:spPr bwMode="auto">
          <a:xfrm>
            <a:off x="4467068" y="1181136"/>
            <a:ext cx="7108405" cy="5084035"/>
          </a:xfrm>
          <a:prstGeom prst="rect">
            <a:avLst/>
          </a:prstGeom>
          <a:noFill/>
          <a:ln w="9525">
            <a:noFill/>
            <a:miter lim="800000"/>
            <a:headEnd/>
            <a:tailEnd/>
          </a:ln>
        </p:spPr>
      </p:pic>
    </p:spTree>
    <p:extLst>
      <p:ext uri="{BB962C8B-B14F-4D97-AF65-F5344CB8AC3E}">
        <p14:creationId xmlns:p14="http://schemas.microsoft.com/office/powerpoint/2010/main" val="2345548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E62A8-5636-4BBC-9B8E-FB3040D05BB9}"/>
              </a:ext>
            </a:extLst>
          </p:cNvPr>
          <p:cNvSpPr>
            <a:spLocks noGrp="1"/>
          </p:cNvSpPr>
          <p:nvPr>
            <p:ph type="title"/>
          </p:nvPr>
        </p:nvSpPr>
        <p:spPr/>
        <p:txBody>
          <a:bodyPr/>
          <a:lstStyle/>
          <a:p>
            <a:r>
              <a:rPr lang="en-US" dirty="0"/>
              <a:t>Further tendon work</a:t>
            </a:r>
          </a:p>
        </p:txBody>
      </p:sp>
      <p:sp>
        <p:nvSpPr>
          <p:cNvPr id="3" name="Content Placeholder 2">
            <a:extLst>
              <a:ext uri="{FF2B5EF4-FFF2-40B4-BE49-F238E27FC236}">
                <a16:creationId xmlns:a16="http://schemas.microsoft.com/office/drawing/2014/main" id="{2539D56B-42D6-485F-97DF-866E33287764}"/>
              </a:ext>
            </a:extLst>
          </p:cNvPr>
          <p:cNvSpPr>
            <a:spLocks noGrp="1"/>
          </p:cNvSpPr>
          <p:nvPr>
            <p:ph idx="1"/>
          </p:nvPr>
        </p:nvSpPr>
        <p:spPr>
          <a:xfrm>
            <a:off x="300519" y="1393671"/>
            <a:ext cx="5778175" cy="4023360"/>
          </a:xfrm>
        </p:spPr>
        <p:txBody>
          <a:bodyPr>
            <a:normAutofit/>
          </a:bodyPr>
          <a:lstStyle/>
          <a:p>
            <a:pPr>
              <a:buFont typeface="Arial" panose="020B0604020202020204" pitchFamily="34" charset="0"/>
              <a:buChar char="•"/>
            </a:pPr>
            <a:r>
              <a:rPr lang="en-US" sz="2400" dirty="0"/>
              <a:t> What happens if the tendon displacements are prescribed instead of the tensions?</a:t>
            </a:r>
          </a:p>
          <a:p>
            <a:pPr>
              <a:buFont typeface="Arial" panose="020B0604020202020204" pitchFamily="34" charset="0"/>
              <a:buChar char="•"/>
            </a:pPr>
            <a:r>
              <a:rPr lang="en-US" sz="2400" dirty="0"/>
              <a:t> How does tendon routing path affect robot stiffness?</a:t>
            </a:r>
          </a:p>
          <a:p>
            <a:pPr>
              <a:buFont typeface="Arial" panose="020B0604020202020204" pitchFamily="34" charset="0"/>
              <a:buChar char="•"/>
            </a:pPr>
            <a:r>
              <a:rPr lang="en-US" sz="2400" dirty="0"/>
              <a:t> How do we incorporate possible tendon stretch and slack into the model? </a:t>
            </a:r>
          </a:p>
        </p:txBody>
      </p:sp>
      <p:sp>
        <p:nvSpPr>
          <p:cNvPr id="4" name="Slide Number Placeholder 3">
            <a:extLst>
              <a:ext uri="{FF2B5EF4-FFF2-40B4-BE49-F238E27FC236}">
                <a16:creationId xmlns:a16="http://schemas.microsoft.com/office/drawing/2014/main" id="{A79D8C5D-20FD-4962-8FB0-383856743BAB}"/>
              </a:ext>
            </a:extLst>
          </p:cNvPr>
          <p:cNvSpPr>
            <a:spLocks noGrp="1"/>
          </p:cNvSpPr>
          <p:nvPr>
            <p:ph type="sldNum" sz="quarter" idx="12"/>
          </p:nvPr>
        </p:nvSpPr>
        <p:spPr/>
        <p:txBody>
          <a:bodyPr/>
          <a:lstStyle/>
          <a:p>
            <a:fld id="{A75FC3D3-B48B-4C30-9778-C5C16E6765D6}" type="slidenum">
              <a:rPr lang="en-US" smtClean="0"/>
              <a:t>23</a:t>
            </a:fld>
            <a:endParaRPr lang="en-US"/>
          </a:p>
        </p:txBody>
      </p:sp>
      <p:pic>
        <p:nvPicPr>
          <p:cNvPr id="5" name="Picture 4">
            <a:extLst>
              <a:ext uri="{FF2B5EF4-FFF2-40B4-BE49-F238E27FC236}">
                <a16:creationId xmlns:a16="http://schemas.microsoft.com/office/drawing/2014/main" id="{2621B897-078D-42BD-B5F0-230669C40F12}"/>
              </a:ext>
            </a:extLst>
          </p:cNvPr>
          <p:cNvPicPr>
            <a:picLocks noChangeAspect="1"/>
          </p:cNvPicPr>
          <p:nvPr/>
        </p:nvPicPr>
        <p:blipFill>
          <a:blip r:embed="rId2"/>
          <a:stretch>
            <a:fillRect/>
          </a:stretch>
        </p:blipFill>
        <p:spPr>
          <a:xfrm>
            <a:off x="6410807" y="1099421"/>
            <a:ext cx="5681279" cy="4998788"/>
          </a:xfrm>
          <a:prstGeom prst="rect">
            <a:avLst/>
          </a:prstGeom>
        </p:spPr>
      </p:pic>
      <p:sp>
        <p:nvSpPr>
          <p:cNvPr id="8" name="Rectangle 7">
            <a:extLst>
              <a:ext uri="{FF2B5EF4-FFF2-40B4-BE49-F238E27FC236}">
                <a16:creationId xmlns:a16="http://schemas.microsoft.com/office/drawing/2014/main" id="{1F229955-A50A-4A6C-8EDC-1C3E4E9E89BB}"/>
              </a:ext>
            </a:extLst>
          </p:cNvPr>
          <p:cNvSpPr/>
          <p:nvPr/>
        </p:nvSpPr>
        <p:spPr>
          <a:xfrm>
            <a:off x="99914" y="4387111"/>
            <a:ext cx="6310893" cy="1077218"/>
          </a:xfrm>
          <a:prstGeom prst="rect">
            <a:avLst/>
          </a:prstGeom>
        </p:spPr>
        <p:txBody>
          <a:bodyPr wrap="square">
            <a:spAutoFit/>
          </a:bodyPr>
          <a:lstStyle/>
          <a:p>
            <a:r>
              <a:rPr lang="en-US" sz="1600" dirty="0">
                <a:solidFill>
                  <a:srgbClr val="323229"/>
                </a:solidFill>
                <a:latin typeface="verdana" panose="020B0604030504040204" pitchFamily="34" charset="0"/>
              </a:rPr>
              <a:t>K. Oliver-Butler, J. Till, and D. C. Rucker. </a:t>
            </a:r>
            <a:r>
              <a:rPr lang="en-US" sz="1600" u="sng" dirty="0">
                <a:solidFill>
                  <a:srgbClr val="551A8B"/>
                </a:solidFill>
                <a:latin typeface="verdana" panose="020B0604030504040204" pitchFamily="34" charset="0"/>
                <a:hlinkClick r:id="rId3"/>
              </a:rPr>
              <a:t>Continuum Robot Stiffness Under External Loads and Prescribed Tendon Displacements</a:t>
            </a:r>
            <a:r>
              <a:rPr lang="en-US" sz="1600" dirty="0">
                <a:solidFill>
                  <a:srgbClr val="323229"/>
                </a:solidFill>
                <a:latin typeface="verdana" panose="020B0604030504040204" pitchFamily="34" charset="0"/>
              </a:rPr>
              <a:t>. IEEE Transactions on Robotics, vol. 35, no. 2, pp. 403-419, April 2019.</a:t>
            </a:r>
            <a:endParaRPr lang="en-US" sz="1600" dirty="0"/>
          </a:p>
        </p:txBody>
      </p:sp>
    </p:spTree>
    <p:extLst>
      <p:ext uri="{BB962C8B-B14F-4D97-AF65-F5344CB8AC3E}">
        <p14:creationId xmlns:p14="http://schemas.microsoft.com/office/powerpoint/2010/main" val="1075131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E9AE1-4133-47D4-9CB1-367C0038C9BB}"/>
              </a:ext>
            </a:extLst>
          </p:cNvPr>
          <p:cNvSpPr>
            <a:spLocks noGrp="1"/>
          </p:cNvSpPr>
          <p:nvPr>
            <p:ph type="title"/>
          </p:nvPr>
        </p:nvSpPr>
        <p:spPr/>
        <p:txBody>
          <a:bodyPr/>
          <a:lstStyle/>
          <a:p>
            <a:r>
              <a:rPr lang="en-US" dirty="0"/>
              <a:t>Dynamics</a:t>
            </a:r>
          </a:p>
        </p:txBody>
      </p:sp>
      <p:sp>
        <p:nvSpPr>
          <p:cNvPr id="4" name="Slide Number Placeholder 3">
            <a:extLst>
              <a:ext uri="{FF2B5EF4-FFF2-40B4-BE49-F238E27FC236}">
                <a16:creationId xmlns:a16="http://schemas.microsoft.com/office/drawing/2014/main" id="{E113446D-C13C-4B70-9FD1-BEB3A7430EA0}"/>
              </a:ext>
            </a:extLst>
          </p:cNvPr>
          <p:cNvSpPr>
            <a:spLocks noGrp="1"/>
          </p:cNvSpPr>
          <p:nvPr>
            <p:ph type="sldNum" sz="quarter" idx="12"/>
          </p:nvPr>
        </p:nvSpPr>
        <p:spPr/>
        <p:txBody>
          <a:bodyPr/>
          <a:lstStyle/>
          <a:p>
            <a:fld id="{A75FC3D3-B48B-4C30-9778-C5C16E6765D6}" type="slidenum">
              <a:rPr lang="en-US" smtClean="0"/>
              <a:t>24</a:t>
            </a:fld>
            <a:endParaRPr lang="en-US"/>
          </a:p>
        </p:txBody>
      </p:sp>
      <p:pic>
        <p:nvPicPr>
          <p:cNvPr id="5" name="Picture 4">
            <a:extLst>
              <a:ext uri="{FF2B5EF4-FFF2-40B4-BE49-F238E27FC236}">
                <a16:creationId xmlns:a16="http://schemas.microsoft.com/office/drawing/2014/main" id="{C3D5583D-1EBF-4AF3-BF0C-7B4EE5707234}"/>
              </a:ext>
            </a:extLst>
          </p:cNvPr>
          <p:cNvPicPr>
            <a:picLocks noChangeAspect="1"/>
          </p:cNvPicPr>
          <p:nvPr/>
        </p:nvPicPr>
        <p:blipFill>
          <a:blip r:embed="rId2"/>
          <a:stretch>
            <a:fillRect/>
          </a:stretch>
        </p:blipFill>
        <p:spPr>
          <a:xfrm>
            <a:off x="299834" y="2641839"/>
            <a:ext cx="11592331" cy="3520027"/>
          </a:xfrm>
          <a:prstGeom prst="rect">
            <a:avLst/>
          </a:prstGeom>
        </p:spPr>
      </p:pic>
      <p:sp>
        <p:nvSpPr>
          <p:cNvPr id="7" name="Rectangle 6">
            <a:extLst>
              <a:ext uri="{FF2B5EF4-FFF2-40B4-BE49-F238E27FC236}">
                <a16:creationId xmlns:a16="http://schemas.microsoft.com/office/drawing/2014/main" id="{B412EC24-5B30-4C11-9703-DCCFF90567B3}"/>
              </a:ext>
            </a:extLst>
          </p:cNvPr>
          <p:cNvSpPr/>
          <p:nvPr/>
        </p:nvSpPr>
        <p:spPr>
          <a:xfrm>
            <a:off x="1553719" y="1397346"/>
            <a:ext cx="9289990" cy="923330"/>
          </a:xfrm>
          <a:prstGeom prst="rect">
            <a:avLst/>
          </a:prstGeom>
        </p:spPr>
        <p:txBody>
          <a:bodyPr wrap="square">
            <a:spAutoFit/>
          </a:bodyPr>
          <a:lstStyle/>
          <a:p>
            <a:r>
              <a:rPr lang="en-US" dirty="0">
                <a:solidFill>
                  <a:srgbClr val="323229"/>
                </a:solidFill>
                <a:latin typeface="verdana" panose="020B0604030504040204" pitchFamily="34" charset="0"/>
              </a:rPr>
              <a:t>John Till, Vincent Aloi, and Caleb Rucker. “</a:t>
            </a:r>
            <a:r>
              <a:rPr lang="en-US" u="sng" dirty="0">
                <a:solidFill>
                  <a:srgbClr val="551A8B"/>
                </a:solidFill>
                <a:latin typeface="verdana" panose="020B0604030504040204" pitchFamily="34" charset="0"/>
                <a:hlinkClick r:id="rId3"/>
              </a:rPr>
              <a:t>Real-Time Dynamics of Soft and Continuum Robots Based on </a:t>
            </a:r>
            <a:r>
              <a:rPr lang="en-US" u="sng" dirty="0" err="1">
                <a:solidFill>
                  <a:srgbClr val="551A8B"/>
                </a:solidFill>
                <a:latin typeface="verdana" panose="020B0604030504040204" pitchFamily="34" charset="0"/>
                <a:hlinkClick r:id="rId3"/>
              </a:rPr>
              <a:t>Cosserat</a:t>
            </a:r>
            <a:r>
              <a:rPr lang="en-US" u="sng" dirty="0">
                <a:solidFill>
                  <a:srgbClr val="551A8B"/>
                </a:solidFill>
                <a:latin typeface="verdana" panose="020B0604030504040204" pitchFamily="34" charset="0"/>
                <a:hlinkClick r:id="rId3"/>
              </a:rPr>
              <a:t> Rod Models</a:t>
            </a:r>
            <a:r>
              <a:rPr lang="en-US" dirty="0">
                <a:solidFill>
                  <a:srgbClr val="323229"/>
                </a:solidFill>
                <a:latin typeface="verdana" panose="020B0604030504040204" pitchFamily="34" charset="0"/>
              </a:rPr>
              <a:t>.” The International Journal of Robotics Research 38, no. 6 (May 2019): 723–46.</a:t>
            </a:r>
            <a:endParaRPr lang="en-US" dirty="0"/>
          </a:p>
        </p:txBody>
      </p:sp>
    </p:spTree>
    <p:extLst>
      <p:ext uri="{BB962C8B-B14F-4D97-AF65-F5344CB8AC3E}">
        <p14:creationId xmlns:p14="http://schemas.microsoft.com/office/powerpoint/2010/main" val="188689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Down 11">
            <a:extLst>
              <a:ext uri="{FF2B5EF4-FFF2-40B4-BE49-F238E27FC236}">
                <a16:creationId xmlns:a16="http://schemas.microsoft.com/office/drawing/2014/main" id="{B9065FDB-A0F8-46D7-9D28-95F0294F06A6}"/>
              </a:ext>
            </a:extLst>
          </p:cNvPr>
          <p:cNvSpPr/>
          <p:nvPr/>
        </p:nvSpPr>
        <p:spPr>
          <a:xfrm>
            <a:off x="5582107" y="1819739"/>
            <a:ext cx="646763" cy="49800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40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559A593D-09D2-4E81-89C9-E246EEC9F9B7}"/>
              </a:ext>
            </a:extLst>
          </p:cNvPr>
          <p:cNvSpPr>
            <a:spLocks noGrp="1"/>
          </p:cNvSpPr>
          <p:nvPr>
            <p:ph type="title"/>
          </p:nvPr>
        </p:nvSpPr>
        <p:spPr>
          <a:xfrm>
            <a:off x="254798" y="287682"/>
            <a:ext cx="11148233" cy="811739"/>
          </a:xfrm>
        </p:spPr>
        <p:txBody>
          <a:bodyPr>
            <a:normAutofit/>
          </a:bodyPr>
          <a:lstStyle/>
          <a:p>
            <a:r>
              <a:rPr lang="en-US" sz="4400" dirty="0"/>
              <a:t>Approach</a:t>
            </a:r>
          </a:p>
        </p:txBody>
      </p:sp>
      <p:sp>
        <p:nvSpPr>
          <p:cNvPr id="4" name="Content Placeholder 2">
            <a:extLst>
              <a:ext uri="{FF2B5EF4-FFF2-40B4-BE49-F238E27FC236}">
                <a16:creationId xmlns:a16="http://schemas.microsoft.com/office/drawing/2014/main" id="{7D4C189D-80BC-4B8A-83FA-0927FB67CCCB}"/>
              </a:ext>
            </a:extLst>
          </p:cNvPr>
          <p:cNvSpPr txBox="1">
            <a:spLocks/>
          </p:cNvSpPr>
          <p:nvPr/>
        </p:nvSpPr>
        <p:spPr>
          <a:xfrm>
            <a:off x="1533979" y="2318320"/>
            <a:ext cx="8731596" cy="52826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sz="2400" dirty="0"/>
              <a:t> Approximate all </a:t>
            </a:r>
            <a:r>
              <a:rPr lang="en-US" sz="2400" b="1" i="1" dirty="0"/>
              <a:t>time derivatives</a:t>
            </a:r>
            <a:r>
              <a:rPr lang="en-US" sz="2400" dirty="0"/>
              <a:t> with an implicit method (e.g. BDF2)</a:t>
            </a:r>
            <a:endParaRPr lang="en-US" dirty="0"/>
          </a:p>
          <a:p>
            <a:pPr lvl="1"/>
            <a:endParaRPr lang="en-US" dirty="0"/>
          </a:p>
        </p:txBody>
      </p:sp>
      <p:sp>
        <p:nvSpPr>
          <p:cNvPr id="5" name="TextBox 4">
            <a:extLst>
              <a:ext uri="{FF2B5EF4-FFF2-40B4-BE49-F238E27FC236}">
                <a16:creationId xmlns:a16="http://schemas.microsoft.com/office/drawing/2014/main" id="{198E0498-845C-4C97-B082-A60FC5D3611D}"/>
              </a:ext>
            </a:extLst>
          </p:cNvPr>
          <p:cNvSpPr txBox="1"/>
          <p:nvPr/>
        </p:nvSpPr>
        <p:spPr>
          <a:xfrm>
            <a:off x="2115006" y="1282562"/>
            <a:ext cx="7601301" cy="461665"/>
          </a:xfrm>
          <a:prstGeom prst="rect">
            <a:avLst/>
          </a:prstGeom>
          <a:solidFill>
            <a:srgbClr val="FFC000"/>
          </a:solidFill>
        </p:spPr>
        <p:txBody>
          <a:bodyPr wrap="square" rtlCol="0">
            <a:spAutoFit/>
          </a:bodyPr>
          <a:lstStyle/>
          <a:p>
            <a:pPr algn="ctr"/>
            <a:r>
              <a:rPr lang="en-US" sz="2400" dirty="0" err="1"/>
              <a:t>Cosserat</a:t>
            </a:r>
            <a:r>
              <a:rPr lang="en-US" sz="2400" dirty="0"/>
              <a:t> PDE system</a:t>
            </a:r>
          </a:p>
        </p:txBody>
      </p:sp>
      <p:sp>
        <p:nvSpPr>
          <p:cNvPr id="6" name="TextBox 5">
            <a:extLst>
              <a:ext uri="{FF2B5EF4-FFF2-40B4-BE49-F238E27FC236}">
                <a16:creationId xmlns:a16="http://schemas.microsoft.com/office/drawing/2014/main" id="{1407AA64-1B1D-4A7D-BB29-B8A7A837B19B}"/>
              </a:ext>
            </a:extLst>
          </p:cNvPr>
          <p:cNvSpPr txBox="1"/>
          <p:nvPr/>
        </p:nvSpPr>
        <p:spPr>
          <a:xfrm>
            <a:off x="1581608" y="3379014"/>
            <a:ext cx="8614853" cy="461665"/>
          </a:xfrm>
          <a:prstGeom prst="rect">
            <a:avLst/>
          </a:prstGeom>
          <a:solidFill>
            <a:srgbClr val="FFFF00"/>
          </a:solidFill>
        </p:spPr>
        <p:txBody>
          <a:bodyPr wrap="square" rtlCol="0">
            <a:spAutoFit/>
          </a:bodyPr>
          <a:lstStyle/>
          <a:p>
            <a:pPr algn="ctr"/>
            <a:r>
              <a:rPr lang="en-US" sz="2400" dirty="0"/>
              <a:t>ODE Boundary Value Problem in Arc Length </a:t>
            </a:r>
          </a:p>
        </p:txBody>
      </p:sp>
      <p:sp>
        <p:nvSpPr>
          <p:cNvPr id="7" name="TextBox 6">
            <a:extLst>
              <a:ext uri="{FF2B5EF4-FFF2-40B4-BE49-F238E27FC236}">
                <a16:creationId xmlns:a16="http://schemas.microsoft.com/office/drawing/2014/main" id="{F86D0A7C-9B60-4104-9651-F69AC4784EB7}"/>
              </a:ext>
            </a:extLst>
          </p:cNvPr>
          <p:cNvSpPr txBox="1"/>
          <p:nvPr/>
        </p:nvSpPr>
        <p:spPr>
          <a:xfrm>
            <a:off x="3406473" y="5828895"/>
            <a:ext cx="5084579" cy="461665"/>
          </a:xfrm>
          <a:prstGeom prst="rect">
            <a:avLst/>
          </a:prstGeom>
          <a:solidFill>
            <a:srgbClr val="92D050"/>
          </a:solidFill>
        </p:spPr>
        <p:txBody>
          <a:bodyPr wrap="square" rtlCol="0">
            <a:spAutoFit/>
          </a:bodyPr>
          <a:lstStyle/>
          <a:p>
            <a:pPr algn="ctr"/>
            <a:r>
              <a:rPr lang="en-US" sz="2400" dirty="0"/>
              <a:t>Numerical Solution at each timestep</a:t>
            </a:r>
          </a:p>
        </p:txBody>
      </p:sp>
      <mc:AlternateContent xmlns:mc="http://schemas.openxmlformats.org/markup-compatibility/2006" xmlns:p14="http://schemas.microsoft.com/office/powerpoint/2010/main">
        <mc:Choice Requires="p14">
          <p:contentPart p14:bwMode="auto" r:id="rId2">
            <p14:nvContentPartPr>
              <p14:cNvPr id="9" name="Ink 8">
                <a:extLst>
                  <a:ext uri="{FF2B5EF4-FFF2-40B4-BE49-F238E27FC236}">
                    <a16:creationId xmlns:a16="http://schemas.microsoft.com/office/drawing/2014/main" id="{9D622375-BEF4-48D9-97F5-630D648C8709}"/>
                  </a:ext>
                </a:extLst>
              </p14:cNvPr>
              <p14:cNvContentPartPr/>
              <p14:nvPr/>
            </p14:nvContentPartPr>
            <p14:xfrm>
              <a:off x="6233403" y="1415311"/>
              <a:ext cx="18000" cy="29700"/>
            </p14:xfrm>
          </p:contentPart>
        </mc:Choice>
        <mc:Fallback xmlns="">
          <p:pic>
            <p:nvPicPr>
              <p:cNvPr id="9" name="Ink 8">
                <a:extLst>
                  <a:ext uri="{FF2B5EF4-FFF2-40B4-BE49-F238E27FC236}">
                    <a16:creationId xmlns:a16="http://schemas.microsoft.com/office/drawing/2014/main" id="{9D622375-BEF4-48D9-97F5-630D648C8709}"/>
                  </a:ext>
                </a:extLst>
              </p:cNvPr>
              <p:cNvPicPr/>
              <p:nvPr/>
            </p:nvPicPr>
            <p:blipFill>
              <a:blip r:embed="rId3"/>
              <a:stretch>
                <a:fillRect/>
              </a:stretch>
            </p:blipFill>
            <p:spPr>
              <a:xfrm>
                <a:off x="6227283" y="1409228"/>
                <a:ext cx="29520" cy="41151"/>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19425693-8353-4D92-B227-102ECAA6B742}"/>
                  </a:ext>
                </a:extLst>
              </p14:cNvPr>
              <p14:cNvContentPartPr/>
              <p14:nvPr/>
            </p14:nvContentPartPr>
            <p14:xfrm>
              <a:off x="5789883" y="3426531"/>
              <a:ext cx="6120" cy="6120"/>
            </p14:xfrm>
          </p:contentPart>
        </mc:Choice>
        <mc:Fallback xmlns="">
          <p:pic>
            <p:nvPicPr>
              <p:cNvPr id="10" name="Ink 9">
                <a:extLst>
                  <a:ext uri="{FF2B5EF4-FFF2-40B4-BE49-F238E27FC236}">
                    <a16:creationId xmlns:a16="http://schemas.microsoft.com/office/drawing/2014/main" id="{19425693-8353-4D92-B227-102ECAA6B742}"/>
                  </a:ext>
                </a:extLst>
              </p:cNvPr>
              <p:cNvPicPr/>
              <p:nvPr/>
            </p:nvPicPr>
            <p:blipFill>
              <a:blip r:embed="rId5"/>
              <a:stretch>
                <a:fillRect/>
              </a:stretch>
            </p:blipFill>
            <p:spPr>
              <a:xfrm>
                <a:off x="5784103" y="3420751"/>
                <a:ext cx="17000" cy="17000"/>
              </a:xfrm>
              <a:prstGeom prst="rect">
                <a:avLst/>
              </a:prstGeom>
            </p:spPr>
          </p:pic>
        </mc:Fallback>
      </mc:AlternateContent>
      <p:sp>
        <p:nvSpPr>
          <p:cNvPr id="13" name="Content Placeholder 2">
            <a:extLst>
              <a:ext uri="{FF2B5EF4-FFF2-40B4-BE49-F238E27FC236}">
                <a16:creationId xmlns:a16="http://schemas.microsoft.com/office/drawing/2014/main" id="{3AB66741-6E52-48AC-8A5D-E9FADE31AD00}"/>
              </a:ext>
            </a:extLst>
          </p:cNvPr>
          <p:cNvSpPr txBox="1">
            <a:spLocks/>
          </p:cNvSpPr>
          <p:nvPr/>
        </p:nvSpPr>
        <p:spPr>
          <a:xfrm>
            <a:off x="1751784" y="4393522"/>
            <a:ext cx="9651248" cy="899479"/>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sz="2400" dirty="0"/>
              <a:t>Integrate the arc length derivatives with a high-order method (e.g. RK4) </a:t>
            </a:r>
          </a:p>
          <a:p>
            <a:pPr>
              <a:buFont typeface="Arial" panose="020B0604020202020204" pitchFamily="34" charset="0"/>
              <a:buChar char="•"/>
            </a:pPr>
            <a:r>
              <a:rPr lang="en-US" sz="2400" dirty="0"/>
              <a:t>Solve BVP with shooting method (already used in static models)</a:t>
            </a:r>
          </a:p>
        </p:txBody>
      </p:sp>
      <p:sp>
        <p:nvSpPr>
          <p:cNvPr id="14" name="Arrow: Down 13">
            <a:extLst>
              <a:ext uri="{FF2B5EF4-FFF2-40B4-BE49-F238E27FC236}">
                <a16:creationId xmlns:a16="http://schemas.microsoft.com/office/drawing/2014/main" id="{FB826894-8C17-47D1-BF5E-B9026125C14C}"/>
              </a:ext>
            </a:extLst>
          </p:cNvPr>
          <p:cNvSpPr/>
          <p:nvPr/>
        </p:nvSpPr>
        <p:spPr>
          <a:xfrm>
            <a:off x="5582107" y="2758963"/>
            <a:ext cx="646763" cy="49800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400">
              <a:ln w="0"/>
              <a:solidFill>
                <a:schemeClr val="tx1"/>
              </a:solidFill>
              <a:effectLst>
                <a:outerShdw blurRad="38100" dist="19050" dir="2700000" algn="tl" rotWithShape="0">
                  <a:schemeClr val="dk1">
                    <a:alpha val="40000"/>
                  </a:schemeClr>
                </a:outerShdw>
              </a:effectLst>
            </a:endParaRPr>
          </a:p>
        </p:txBody>
      </p:sp>
      <p:sp>
        <p:nvSpPr>
          <p:cNvPr id="15" name="Arrow: Down 14">
            <a:extLst>
              <a:ext uri="{FF2B5EF4-FFF2-40B4-BE49-F238E27FC236}">
                <a16:creationId xmlns:a16="http://schemas.microsoft.com/office/drawing/2014/main" id="{96A31201-645E-48EF-9850-D011DD497890}"/>
              </a:ext>
            </a:extLst>
          </p:cNvPr>
          <p:cNvSpPr/>
          <p:nvPr/>
        </p:nvSpPr>
        <p:spPr>
          <a:xfrm>
            <a:off x="5582107" y="3975704"/>
            <a:ext cx="646763" cy="445959"/>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400">
              <a:ln w="0"/>
              <a:solidFill>
                <a:schemeClr val="tx1"/>
              </a:solidFill>
              <a:effectLst>
                <a:outerShdw blurRad="38100" dist="19050" dir="2700000" algn="tl" rotWithShape="0">
                  <a:schemeClr val="dk1">
                    <a:alpha val="40000"/>
                  </a:schemeClr>
                </a:outerShdw>
              </a:effectLst>
            </a:endParaRPr>
          </a:p>
        </p:txBody>
      </p:sp>
      <p:sp>
        <p:nvSpPr>
          <p:cNvPr id="16" name="Arrow: Down 15">
            <a:extLst>
              <a:ext uri="{FF2B5EF4-FFF2-40B4-BE49-F238E27FC236}">
                <a16:creationId xmlns:a16="http://schemas.microsoft.com/office/drawing/2014/main" id="{9681E9F4-B0B8-4B6C-A06B-F5C7EE95DD73}"/>
              </a:ext>
            </a:extLst>
          </p:cNvPr>
          <p:cNvSpPr/>
          <p:nvPr/>
        </p:nvSpPr>
        <p:spPr>
          <a:xfrm>
            <a:off x="5591631" y="5216891"/>
            <a:ext cx="646763" cy="552451"/>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400">
              <a:ln w="0"/>
              <a:solidFill>
                <a:schemeClr val="tx1"/>
              </a:solidFill>
              <a:effectLst>
                <a:outerShdw blurRad="38100" dist="19050" dir="2700000" algn="tl" rotWithShape="0">
                  <a:schemeClr val="dk1">
                    <a:alpha val="40000"/>
                  </a:schemeClr>
                </a:outerShdw>
              </a:effectLst>
            </a:endParaRPr>
          </a:p>
        </p:txBody>
      </p:sp>
      <p:sp>
        <p:nvSpPr>
          <p:cNvPr id="8" name="Slide Number Placeholder 7">
            <a:extLst>
              <a:ext uri="{FF2B5EF4-FFF2-40B4-BE49-F238E27FC236}">
                <a16:creationId xmlns:a16="http://schemas.microsoft.com/office/drawing/2014/main" id="{21353BE1-D69D-4D6B-AA9D-5D5AAD716A5A}"/>
              </a:ext>
            </a:extLst>
          </p:cNvPr>
          <p:cNvSpPr>
            <a:spLocks noGrp="1"/>
          </p:cNvSpPr>
          <p:nvPr>
            <p:ph type="sldNum" sz="quarter" idx="12"/>
          </p:nvPr>
        </p:nvSpPr>
        <p:spPr/>
        <p:txBody>
          <a:bodyPr/>
          <a:lstStyle/>
          <a:p>
            <a:fld id="{A75FC3D3-B48B-4C30-9778-C5C16E6765D6}" type="slidenum">
              <a:rPr lang="en-US" smtClean="0"/>
              <a:t>25</a:t>
            </a:fld>
            <a:endParaRPr lang="en-US"/>
          </a:p>
        </p:txBody>
      </p:sp>
    </p:spTree>
    <p:extLst>
      <p:ext uri="{BB962C8B-B14F-4D97-AF65-F5344CB8AC3E}">
        <p14:creationId xmlns:p14="http://schemas.microsoft.com/office/powerpoint/2010/main" val="281570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P spid="5" grpId="0" animBg="1"/>
      <p:bldP spid="6" grpId="0" animBg="1"/>
      <p:bldP spid="7" grpId="0" animBg="1"/>
      <p:bldP spid="13" grpId="0"/>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oft_Robot_PDE">
            <a:hlinkClick r:id="" action="ppaction://media"/>
            <a:extLst>
              <a:ext uri="{FF2B5EF4-FFF2-40B4-BE49-F238E27FC236}">
                <a16:creationId xmlns:a16="http://schemas.microsoft.com/office/drawing/2014/main" id="{69816E84-12C5-4C5F-AA3C-AD1EAF0A7FE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6215" t="17009" r="2954" b="483"/>
          <a:stretch>
            <a:fillRect/>
          </a:stretch>
        </p:blipFill>
        <p:spPr>
          <a:xfrm flipH="1">
            <a:off x="0" y="1612546"/>
            <a:ext cx="7080794" cy="4639410"/>
          </a:xfrm>
          <a:prstGeom prst="rect">
            <a:avLst/>
          </a:prstGeom>
        </p:spPr>
      </p:pic>
      <p:pic>
        <p:nvPicPr>
          <p:cNvPr id="8" name="Tendon Robot Grasping Dynamics">
            <a:hlinkClick r:id="" action="ppaction://media"/>
            <a:extLst>
              <a:ext uri="{FF2B5EF4-FFF2-40B4-BE49-F238E27FC236}">
                <a16:creationId xmlns:a16="http://schemas.microsoft.com/office/drawing/2014/main" id="{74F48515-C9C4-4347-B925-A55093EBC925}"/>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22331" r="10395" b="45555"/>
          <a:stretch>
            <a:fillRect/>
          </a:stretch>
        </p:blipFill>
        <p:spPr>
          <a:xfrm>
            <a:off x="5841402" y="4896"/>
            <a:ext cx="6350598" cy="2890941"/>
          </a:xfrm>
          <a:prstGeom prst="rect">
            <a:avLst/>
          </a:prstGeom>
        </p:spPr>
      </p:pic>
      <p:pic>
        <p:nvPicPr>
          <p:cNvPr id="12" name="CSG">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l="58452" t="17778" r="6072"/>
          <a:stretch>
            <a:fillRect/>
          </a:stretch>
        </p:blipFill>
        <p:spPr>
          <a:xfrm flipH="1">
            <a:off x="9116518" y="3597139"/>
            <a:ext cx="2475875" cy="3227777"/>
          </a:xfrm>
          <a:prstGeom prst="rect">
            <a:avLst/>
          </a:prstGeom>
        </p:spPr>
      </p:pic>
      <p:sp>
        <p:nvSpPr>
          <p:cNvPr id="2" name="Slide Number Placeholder 1">
            <a:extLst>
              <a:ext uri="{FF2B5EF4-FFF2-40B4-BE49-F238E27FC236}">
                <a16:creationId xmlns:a16="http://schemas.microsoft.com/office/drawing/2014/main" id="{7BDD9EB8-C2D1-4E91-AE04-99A591BB78BC}"/>
              </a:ext>
            </a:extLst>
          </p:cNvPr>
          <p:cNvSpPr>
            <a:spLocks noGrp="1"/>
          </p:cNvSpPr>
          <p:nvPr>
            <p:ph type="sldNum" sz="quarter" idx="12"/>
          </p:nvPr>
        </p:nvSpPr>
        <p:spPr/>
        <p:txBody>
          <a:bodyPr/>
          <a:lstStyle/>
          <a:p>
            <a:fld id="{A75FC3D3-B48B-4C30-9778-C5C16E6765D6}" type="slidenum">
              <a:rPr lang="en-US" smtClean="0"/>
              <a:t>26</a:t>
            </a:fld>
            <a:endParaRPr lang="en-US"/>
          </a:p>
        </p:txBody>
      </p:sp>
      <p:sp>
        <p:nvSpPr>
          <p:cNvPr id="11" name="Rectangle 10">
            <a:extLst>
              <a:ext uri="{FF2B5EF4-FFF2-40B4-BE49-F238E27FC236}">
                <a16:creationId xmlns:a16="http://schemas.microsoft.com/office/drawing/2014/main" id="{48CD8FA8-7716-459D-BB6C-A258FC25ADE7}"/>
              </a:ext>
            </a:extLst>
          </p:cNvPr>
          <p:cNvSpPr/>
          <p:nvPr/>
        </p:nvSpPr>
        <p:spPr>
          <a:xfrm>
            <a:off x="0" y="235773"/>
            <a:ext cx="6228678" cy="1200329"/>
          </a:xfrm>
          <a:prstGeom prst="rect">
            <a:avLst/>
          </a:prstGeom>
        </p:spPr>
        <p:txBody>
          <a:bodyPr wrap="square">
            <a:spAutoFit/>
          </a:bodyPr>
          <a:lstStyle/>
          <a:p>
            <a:r>
              <a:rPr lang="en-US" dirty="0">
                <a:solidFill>
                  <a:srgbClr val="323229"/>
                </a:solidFill>
                <a:latin typeface="verdana" panose="020B0604030504040204" pitchFamily="34" charset="0"/>
              </a:rPr>
              <a:t>John Till, Vincent Aloi, and Caleb Rucker. “</a:t>
            </a:r>
            <a:r>
              <a:rPr lang="en-US" u="sng" dirty="0">
                <a:solidFill>
                  <a:srgbClr val="551A8B"/>
                </a:solidFill>
                <a:latin typeface="verdana" panose="020B0604030504040204" pitchFamily="34" charset="0"/>
                <a:hlinkClick r:id="rId12"/>
              </a:rPr>
              <a:t>Real-Time Dynamics of Soft and Continuum Robots Based on </a:t>
            </a:r>
            <a:r>
              <a:rPr lang="en-US" u="sng" dirty="0" err="1">
                <a:solidFill>
                  <a:srgbClr val="551A8B"/>
                </a:solidFill>
                <a:latin typeface="verdana" panose="020B0604030504040204" pitchFamily="34" charset="0"/>
                <a:hlinkClick r:id="rId12"/>
              </a:rPr>
              <a:t>Cosserat</a:t>
            </a:r>
            <a:r>
              <a:rPr lang="en-US" u="sng" dirty="0">
                <a:solidFill>
                  <a:srgbClr val="551A8B"/>
                </a:solidFill>
                <a:latin typeface="verdana" panose="020B0604030504040204" pitchFamily="34" charset="0"/>
                <a:hlinkClick r:id="rId12"/>
              </a:rPr>
              <a:t> Rod Models</a:t>
            </a:r>
            <a:r>
              <a:rPr lang="en-US" dirty="0">
                <a:solidFill>
                  <a:srgbClr val="323229"/>
                </a:solidFill>
                <a:latin typeface="verdana" panose="020B0604030504040204" pitchFamily="34" charset="0"/>
              </a:rPr>
              <a:t>.” The International Journal of Robotics Research 38, no. 6 (May 2019): 723–46.</a:t>
            </a:r>
            <a:endParaRPr lang="en-US" dirty="0"/>
          </a:p>
        </p:txBody>
      </p:sp>
    </p:spTree>
    <p:extLst>
      <p:ext uri="{BB962C8B-B14F-4D97-AF65-F5344CB8AC3E}">
        <p14:creationId xmlns:p14="http://schemas.microsoft.com/office/powerpoint/2010/main" val="374906648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99" fill="hold"/>
                                        <p:tgtEl>
                                          <p:spTgt spid="8"/>
                                        </p:tgtEl>
                                      </p:cBhvr>
                                    </p:cmd>
                                  </p:childTnLst>
                                </p:cTn>
                              </p:par>
                              <p:par>
                                <p:cTn id="7" presetID="1" presetClass="mediacall" presetSubtype="0" fill="hold" nodeType="withEffect">
                                  <p:stCondLst>
                                    <p:cond delay="0"/>
                                  </p:stCondLst>
                                  <p:childTnLst>
                                    <p:cmd type="call" cmd="playFrom(0.0)">
                                      <p:cBhvr>
                                        <p:cTn id="8" dur="3999" fill="hold"/>
                                        <p:tgtEl>
                                          <p:spTgt spid="12"/>
                                        </p:tgtEl>
                                      </p:cBhvr>
                                    </p:cmd>
                                  </p:childTnLst>
                                </p:cTn>
                              </p:par>
                              <p:par>
                                <p:cTn id="9" presetID="1" presetClass="mediacall" presetSubtype="0" fill="hold" nodeType="withEffect">
                                  <p:stCondLst>
                                    <p:cond delay="0"/>
                                  </p:stCondLst>
                                  <p:childTnLst>
                                    <p:cmd type="call" cmd="playFrom(0.0)">
                                      <p:cBhvr>
                                        <p:cTn id="10" dur="62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video>
              <p:cMediaNode vol="80000">
                <p:cTn id="16" repeatCount="indefinite"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withEffect">
                                  <p:stCondLst>
                                    <p:cond delay="0"/>
                                  </p:stCondLst>
                                  <p:childTnLst>
                                    <p:cmd type="call" cmd="togglePause">
                                      <p:cBhvr>
                                        <p:cTn id="21" dur="1" fill="hold"/>
                                        <p:tgtEl>
                                          <p:spTgt spid="12"/>
                                        </p:tgtEl>
                                      </p:cBhvr>
                                    </p:cmd>
                                  </p:childTnLst>
                                </p:cTn>
                              </p:par>
                              <p:par>
                                <p:cTn id="22" presetID="2" presetClass="mediacall" presetSubtype="0" fill="hold" nodeType="withEffect">
                                  <p:stCondLst>
                                    <p:cond delay="0"/>
                                  </p:stCondLst>
                                  <p:childTnLst>
                                    <p:cmd type="call" cmd="togglePause">
                                      <p:cBhvr>
                                        <p:cTn id="23" dur="1" fill="hold"/>
                                        <p:tgtEl>
                                          <p:spTgt spid="3"/>
                                        </p:tgtEl>
                                      </p:cBhvr>
                                    </p:cmd>
                                  </p:childTnLst>
                                </p:cTn>
                              </p:par>
                            </p:childTnLst>
                          </p:cTn>
                        </p:par>
                      </p:childTnLst>
                    </p:cTn>
                  </p:par>
                </p:childTnLst>
              </p:cTn>
              <p:nextCondLst>
                <p:cond evt="onClick" delay="0">
                  <p:tgtEl>
                    <p:spTgt spid="12"/>
                  </p:tgtEl>
                </p:cond>
              </p:nextCondLst>
            </p:seq>
            <p:video>
              <p:cMediaNode vol="80000">
                <p:cTn id="24" repeatCount="indefinite" fill="hold" display="0">
                  <p:stCondLst>
                    <p:cond delay="indefinite"/>
                  </p:stCondLst>
                </p:cTn>
                <p:tgtEl>
                  <p:spTgt spid="12"/>
                </p:tgtEl>
              </p:cMediaNode>
            </p:video>
            <p:video>
              <p:cMediaNode vol="80000">
                <p:cTn id="25" repeatCount="indefinite"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32447-2BB4-49C6-BE3F-5F3D90712BC6}"/>
              </a:ext>
            </a:extLst>
          </p:cNvPr>
          <p:cNvSpPr>
            <a:spLocks noGrp="1"/>
          </p:cNvSpPr>
          <p:nvPr>
            <p:ph type="title"/>
          </p:nvPr>
        </p:nvSpPr>
        <p:spPr/>
        <p:txBody>
          <a:bodyPr/>
          <a:lstStyle/>
          <a:p>
            <a:r>
              <a:rPr lang="en-US" dirty="0"/>
              <a:t>Concentric-Tube Snap Dynamics</a:t>
            </a:r>
          </a:p>
        </p:txBody>
      </p:sp>
      <p:sp>
        <p:nvSpPr>
          <p:cNvPr id="3" name="Content Placeholder 2">
            <a:extLst>
              <a:ext uri="{FF2B5EF4-FFF2-40B4-BE49-F238E27FC236}">
                <a16:creationId xmlns:a16="http://schemas.microsoft.com/office/drawing/2014/main" id="{5B691F7D-A1E9-4957-ACDC-D2A057E8E9F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FC59ABE-FBF8-423D-8EC3-9A8BBC7D4C37}"/>
              </a:ext>
            </a:extLst>
          </p:cNvPr>
          <p:cNvSpPr>
            <a:spLocks noGrp="1"/>
          </p:cNvSpPr>
          <p:nvPr>
            <p:ph type="sldNum" sz="quarter" idx="12"/>
          </p:nvPr>
        </p:nvSpPr>
        <p:spPr/>
        <p:txBody>
          <a:bodyPr/>
          <a:lstStyle/>
          <a:p>
            <a:fld id="{A75FC3D3-B48B-4C30-9778-C5C16E6765D6}" type="slidenum">
              <a:rPr lang="en-US" smtClean="0"/>
              <a:t>27</a:t>
            </a:fld>
            <a:endParaRPr lang="en-US"/>
          </a:p>
        </p:txBody>
      </p:sp>
      <p:pic>
        <p:nvPicPr>
          <p:cNvPr id="5" name="CTR_fast">
            <a:hlinkClick r:id="" action="ppaction://media"/>
            <a:extLst>
              <a:ext uri="{FF2B5EF4-FFF2-40B4-BE49-F238E27FC236}">
                <a16:creationId xmlns:a16="http://schemas.microsoft.com/office/drawing/2014/main" id="{C9E60CD4-18CB-42AE-9CA8-9CE047DFA56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2027" t="6750" r="15473" b="12137"/>
          <a:stretch/>
        </p:blipFill>
        <p:spPr>
          <a:xfrm flipH="1" flipV="1">
            <a:off x="2790652" y="1170215"/>
            <a:ext cx="6610696" cy="4825807"/>
          </a:xfrm>
          <a:prstGeom prst="rect">
            <a:avLst/>
          </a:prstGeom>
        </p:spPr>
      </p:pic>
      <p:sp>
        <p:nvSpPr>
          <p:cNvPr id="6" name="Rectangle 5">
            <a:extLst>
              <a:ext uri="{FF2B5EF4-FFF2-40B4-BE49-F238E27FC236}">
                <a16:creationId xmlns:a16="http://schemas.microsoft.com/office/drawing/2014/main" id="{0A7D2544-7299-42EE-9E5C-2358707196D3}"/>
              </a:ext>
            </a:extLst>
          </p:cNvPr>
          <p:cNvSpPr/>
          <p:nvPr/>
        </p:nvSpPr>
        <p:spPr>
          <a:xfrm>
            <a:off x="306315" y="5651250"/>
            <a:ext cx="11579370" cy="646331"/>
          </a:xfrm>
          <a:prstGeom prst="rect">
            <a:avLst/>
          </a:prstGeom>
        </p:spPr>
        <p:txBody>
          <a:bodyPr wrap="square">
            <a:spAutoFit/>
          </a:bodyPr>
          <a:lstStyle/>
          <a:p>
            <a:r>
              <a:rPr lang="en-US" dirty="0">
                <a:solidFill>
                  <a:srgbClr val="000000"/>
                </a:solidFill>
                <a:latin typeface="verdana" panose="020B0604030504040204" pitchFamily="34" charset="0"/>
              </a:rPr>
              <a:t>J. Till, V. Aloi, K.E. Riojas, P.L. Anderson, R.J. Webster III, and C. Rucker, </a:t>
            </a:r>
            <a:r>
              <a:rPr lang="en-US" u="sng" dirty="0">
                <a:solidFill>
                  <a:srgbClr val="551A8B"/>
                </a:solidFill>
                <a:latin typeface="verdana" panose="020B0604030504040204" pitchFamily="34" charset="0"/>
                <a:hlinkClick r:id="rId5"/>
              </a:rPr>
              <a:t>A Dynamic Model for Concentric Tube Robots</a:t>
            </a:r>
            <a:r>
              <a:rPr lang="en-US" dirty="0">
                <a:solidFill>
                  <a:srgbClr val="000000"/>
                </a:solidFill>
                <a:latin typeface="verdana" panose="020B0604030504040204" pitchFamily="34" charset="0"/>
              </a:rPr>
              <a:t>. IEEE Transactions on Robotics, </a:t>
            </a:r>
            <a:r>
              <a:rPr lang="en-US" dirty="0" err="1">
                <a:solidFill>
                  <a:srgbClr val="000000"/>
                </a:solidFill>
                <a:latin typeface="verdana" panose="020B0604030504040204" pitchFamily="34" charset="0"/>
              </a:rPr>
              <a:t>doi</a:t>
            </a:r>
            <a:r>
              <a:rPr lang="en-US" dirty="0">
                <a:solidFill>
                  <a:srgbClr val="000000"/>
                </a:solidFill>
                <a:latin typeface="verdana" panose="020B0604030504040204" pitchFamily="34" charset="0"/>
              </a:rPr>
              <a:t>: 10.1109/TRO.2020.3000290. </a:t>
            </a:r>
            <a:endParaRPr lang="en-US" dirty="0"/>
          </a:p>
        </p:txBody>
      </p:sp>
    </p:spTree>
    <p:extLst>
      <p:ext uri="{BB962C8B-B14F-4D97-AF65-F5344CB8AC3E}">
        <p14:creationId xmlns:p14="http://schemas.microsoft.com/office/powerpoint/2010/main" val="198456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885F1-CAC9-4346-A429-59AE478005C9}"/>
              </a:ext>
            </a:extLst>
          </p:cNvPr>
          <p:cNvSpPr>
            <a:spLocks noGrp="1"/>
          </p:cNvSpPr>
          <p:nvPr>
            <p:ph type="title"/>
          </p:nvPr>
        </p:nvSpPr>
        <p:spPr/>
        <p:txBody>
          <a:bodyPr/>
          <a:lstStyle/>
          <a:p>
            <a:r>
              <a:rPr lang="en-US" dirty="0"/>
              <a:t>Concentric </a:t>
            </a:r>
            <a:r>
              <a:rPr lang="en-US" dirty="0" err="1"/>
              <a:t>Precurved</a:t>
            </a:r>
            <a:r>
              <a:rPr lang="en-US" dirty="0"/>
              <a:t> Bellows </a:t>
            </a:r>
          </a:p>
        </p:txBody>
      </p:sp>
      <p:sp>
        <p:nvSpPr>
          <p:cNvPr id="3" name="Content Placeholder 2">
            <a:extLst>
              <a:ext uri="{FF2B5EF4-FFF2-40B4-BE49-F238E27FC236}">
                <a16:creationId xmlns:a16="http://schemas.microsoft.com/office/drawing/2014/main" id="{281F112E-E58B-4D96-81CF-A566C493783A}"/>
              </a:ext>
            </a:extLst>
          </p:cNvPr>
          <p:cNvSpPr>
            <a:spLocks noGrp="1"/>
          </p:cNvSpPr>
          <p:nvPr>
            <p:ph idx="1"/>
          </p:nvPr>
        </p:nvSpPr>
        <p:spPr>
          <a:xfrm>
            <a:off x="300519" y="3184264"/>
            <a:ext cx="2625561" cy="2232766"/>
          </a:xfrm>
        </p:spPr>
        <p:txBody>
          <a:bodyPr>
            <a:normAutofit/>
          </a:bodyPr>
          <a:lstStyle/>
          <a:p>
            <a:pPr>
              <a:buFont typeface="Arial" panose="020B0604020202020204" pitchFamily="34" charset="0"/>
              <a:buChar char="•"/>
            </a:pPr>
            <a:r>
              <a:rPr lang="en-US" sz="2400" dirty="0"/>
              <a:t> Eliminates torsional lag and “snapping” instability</a:t>
            </a:r>
          </a:p>
        </p:txBody>
      </p:sp>
      <p:sp>
        <p:nvSpPr>
          <p:cNvPr id="4" name="Slide Number Placeholder 3">
            <a:extLst>
              <a:ext uri="{FF2B5EF4-FFF2-40B4-BE49-F238E27FC236}">
                <a16:creationId xmlns:a16="http://schemas.microsoft.com/office/drawing/2014/main" id="{97DAC4B3-5984-4713-963C-5A613ECE2544}"/>
              </a:ext>
            </a:extLst>
          </p:cNvPr>
          <p:cNvSpPr>
            <a:spLocks noGrp="1"/>
          </p:cNvSpPr>
          <p:nvPr>
            <p:ph type="sldNum" sz="quarter" idx="12"/>
          </p:nvPr>
        </p:nvSpPr>
        <p:spPr/>
        <p:txBody>
          <a:bodyPr/>
          <a:lstStyle/>
          <a:p>
            <a:fld id="{A75FC3D3-B48B-4C30-9778-C5C16E6765D6}" type="slidenum">
              <a:rPr lang="en-US" smtClean="0"/>
              <a:t>28</a:t>
            </a:fld>
            <a:endParaRPr lang="en-US"/>
          </a:p>
        </p:txBody>
      </p:sp>
      <p:pic>
        <p:nvPicPr>
          <p:cNvPr id="5" name="Picture 4">
            <a:extLst>
              <a:ext uri="{FF2B5EF4-FFF2-40B4-BE49-F238E27FC236}">
                <a16:creationId xmlns:a16="http://schemas.microsoft.com/office/drawing/2014/main" id="{46F5A757-BD01-41D7-A9E3-A34C6717BAE4}"/>
              </a:ext>
            </a:extLst>
          </p:cNvPr>
          <p:cNvPicPr>
            <a:picLocks noChangeAspect="1"/>
          </p:cNvPicPr>
          <p:nvPr/>
        </p:nvPicPr>
        <p:blipFill>
          <a:blip r:embed="rId2"/>
          <a:stretch>
            <a:fillRect/>
          </a:stretch>
        </p:blipFill>
        <p:spPr>
          <a:xfrm>
            <a:off x="3196845" y="1925184"/>
            <a:ext cx="8769940" cy="4159731"/>
          </a:xfrm>
          <a:prstGeom prst="rect">
            <a:avLst/>
          </a:prstGeom>
        </p:spPr>
      </p:pic>
      <p:sp>
        <p:nvSpPr>
          <p:cNvPr id="7" name="Rectangle 6">
            <a:extLst>
              <a:ext uri="{FF2B5EF4-FFF2-40B4-BE49-F238E27FC236}">
                <a16:creationId xmlns:a16="http://schemas.microsoft.com/office/drawing/2014/main" id="{53A6B90E-0FFF-4ACA-B554-AF5AA54AF635}"/>
              </a:ext>
            </a:extLst>
          </p:cNvPr>
          <p:cNvSpPr/>
          <p:nvPr/>
        </p:nvSpPr>
        <p:spPr>
          <a:xfrm>
            <a:off x="300519" y="1278853"/>
            <a:ext cx="11105276" cy="646331"/>
          </a:xfrm>
          <a:prstGeom prst="rect">
            <a:avLst/>
          </a:prstGeom>
        </p:spPr>
        <p:txBody>
          <a:bodyPr wrap="square">
            <a:spAutoFit/>
          </a:bodyPr>
          <a:lstStyle/>
          <a:p>
            <a:r>
              <a:rPr lang="en-US" dirty="0">
                <a:solidFill>
                  <a:srgbClr val="000000"/>
                </a:solidFill>
                <a:latin typeface="verdana" panose="020B0604030504040204" pitchFamily="34" charset="0"/>
              </a:rPr>
              <a:t>J.A. Childs and C. Rucker. </a:t>
            </a:r>
            <a:r>
              <a:rPr lang="en-US" u="sng" dirty="0">
                <a:solidFill>
                  <a:srgbClr val="551A8B"/>
                </a:solidFill>
                <a:latin typeface="verdana" panose="020B0604030504040204" pitchFamily="34" charset="0"/>
                <a:hlinkClick r:id="rId3"/>
              </a:rPr>
              <a:t>Concentric </a:t>
            </a:r>
            <a:r>
              <a:rPr lang="en-US" u="sng" dirty="0" err="1">
                <a:solidFill>
                  <a:srgbClr val="551A8B"/>
                </a:solidFill>
                <a:latin typeface="verdana" panose="020B0604030504040204" pitchFamily="34" charset="0"/>
                <a:hlinkClick r:id="rId3"/>
              </a:rPr>
              <a:t>Precurved</a:t>
            </a:r>
            <a:r>
              <a:rPr lang="en-US" u="sng" dirty="0">
                <a:solidFill>
                  <a:srgbClr val="551A8B"/>
                </a:solidFill>
                <a:latin typeface="verdana" panose="020B0604030504040204" pitchFamily="34" charset="0"/>
                <a:hlinkClick r:id="rId3"/>
              </a:rPr>
              <a:t> Bellows: New Bending Actuators for Soft Robots.</a:t>
            </a:r>
            <a:r>
              <a:rPr lang="en-US" dirty="0">
                <a:solidFill>
                  <a:srgbClr val="000000"/>
                </a:solidFill>
                <a:latin typeface="verdana" panose="020B0604030504040204" pitchFamily="34" charset="0"/>
              </a:rPr>
              <a:t> IEEE Robotics and Automation Letters, vol. 5, no. 2, 2020. </a:t>
            </a:r>
            <a:endParaRPr lang="en-US" dirty="0"/>
          </a:p>
        </p:txBody>
      </p:sp>
    </p:spTree>
    <p:extLst>
      <p:ext uri="{BB962C8B-B14F-4D97-AF65-F5344CB8AC3E}">
        <p14:creationId xmlns:p14="http://schemas.microsoft.com/office/powerpoint/2010/main" val="667846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107BD-614D-4B27-80D6-A67FB48B5D1E}"/>
              </a:ext>
            </a:extLst>
          </p:cNvPr>
          <p:cNvSpPr>
            <a:spLocks noGrp="1"/>
          </p:cNvSpPr>
          <p:nvPr>
            <p:ph type="title"/>
          </p:nvPr>
        </p:nvSpPr>
        <p:spPr/>
        <p:txBody>
          <a:bodyPr/>
          <a:lstStyle/>
          <a:p>
            <a:r>
              <a:rPr lang="en-US" dirty="0"/>
              <a:t>Concentric </a:t>
            </a:r>
            <a:r>
              <a:rPr lang="en-US" dirty="0" err="1"/>
              <a:t>Precurved</a:t>
            </a:r>
            <a:r>
              <a:rPr lang="en-US" dirty="0"/>
              <a:t> Bellows </a:t>
            </a:r>
          </a:p>
        </p:txBody>
      </p:sp>
      <p:sp>
        <p:nvSpPr>
          <p:cNvPr id="3" name="Content Placeholder 2">
            <a:extLst>
              <a:ext uri="{FF2B5EF4-FFF2-40B4-BE49-F238E27FC236}">
                <a16:creationId xmlns:a16="http://schemas.microsoft.com/office/drawing/2014/main" id="{D0A8CB13-F969-45D2-8231-42976B63FB93}"/>
              </a:ext>
            </a:extLst>
          </p:cNvPr>
          <p:cNvSpPr>
            <a:spLocks noGrp="1"/>
          </p:cNvSpPr>
          <p:nvPr>
            <p:ph idx="1"/>
          </p:nvPr>
        </p:nvSpPr>
        <p:spPr>
          <a:xfrm>
            <a:off x="300519" y="1393671"/>
            <a:ext cx="11368472" cy="4023360"/>
          </a:xfrm>
        </p:spPr>
        <p:txBody>
          <a:bodyPr/>
          <a:lstStyle/>
          <a:p>
            <a:pPr>
              <a:buFont typeface="Arial" panose="020B0604020202020204" pitchFamily="34" charset="0"/>
              <a:buChar char="•"/>
            </a:pPr>
            <a:r>
              <a:rPr lang="en-US" dirty="0"/>
              <a:t> A Piecewise Constant-Curvature parameterization </a:t>
            </a:r>
            <a:r>
              <a:rPr lang="en-US" b="1" i="1" dirty="0"/>
              <a:t>without</a:t>
            </a:r>
            <a:r>
              <a:rPr lang="en-US" dirty="0"/>
              <a:t> the polar singularity </a:t>
            </a:r>
          </a:p>
          <a:p>
            <a:pPr lvl="1">
              <a:buFont typeface="Arial" panose="020B0604020202020204" pitchFamily="34" charset="0"/>
              <a:buChar char="•"/>
            </a:pPr>
            <a:r>
              <a:rPr lang="en-US" dirty="0"/>
              <a:t>(see also Della Santina RA-L 2020) </a:t>
            </a:r>
          </a:p>
          <a:p>
            <a:pPr lvl="1">
              <a:buFont typeface="Arial" panose="020B0604020202020204" pitchFamily="34" charset="0"/>
              <a:buChar char="•"/>
            </a:pPr>
            <a:endParaRPr lang="en-US" dirty="0"/>
          </a:p>
          <a:p>
            <a:pPr>
              <a:buFont typeface="Arial" panose="020B0604020202020204" pitchFamily="34" charset="0"/>
              <a:buChar char="•"/>
            </a:pPr>
            <a:r>
              <a:rPr lang="en-US" dirty="0"/>
              <a:t> Widely used parameterization</a:t>
            </a:r>
          </a:p>
          <a:p>
            <a:pPr lvl="1">
              <a:buFont typeface="Arial" panose="020B0604020202020204" pitchFamily="34" charset="0"/>
              <a:buChar char="•"/>
            </a:pPr>
            <a:r>
              <a:rPr lang="en-US" dirty="0"/>
              <a:t>Curvature magnitude</a:t>
            </a:r>
          </a:p>
          <a:p>
            <a:pPr lvl="1">
              <a:buFont typeface="Arial" panose="020B0604020202020204" pitchFamily="34" charset="0"/>
              <a:buChar char="•"/>
            </a:pPr>
            <a:r>
              <a:rPr lang="en-US" dirty="0"/>
              <a:t>Polar angle of curvature vector</a:t>
            </a:r>
          </a:p>
          <a:p>
            <a:pPr lvl="1">
              <a:buFont typeface="Arial" panose="020B0604020202020204" pitchFamily="34" charset="0"/>
              <a:buChar char="•"/>
            </a:pPr>
            <a:r>
              <a:rPr lang="en-US" dirty="0"/>
              <a:t>Length</a:t>
            </a:r>
          </a:p>
          <a:p>
            <a:pPr>
              <a:buFont typeface="Arial" panose="020B0604020202020204" pitchFamily="34" charset="0"/>
              <a:buChar char="•"/>
            </a:pPr>
            <a:r>
              <a:rPr lang="en-US" dirty="0"/>
              <a:t> Better Alternative</a:t>
            </a:r>
          </a:p>
          <a:p>
            <a:pPr lvl="1">
              <a:buFont typeface="Arial" panose="020B0604020202020204" pitchFamily="34" charset="0"/>
              <a:buChar char="•"/>
            </a:pPr>
            <a:r>
              <a:rPr lang="en-US" dirty="0"/>
              <a:t>X curvature</a:t>
            </a:r>
          </a:p>
          <a:p>
            <a:pPr lvl="1">
              <a:buFont typeface="Arial" panose="020B0604020202020204" pitchFamily="34" charset="0"/>
              <a:buChar char="•"/>
            </a:pPr>
            <a:r>
              <a:rPr lang="en-US" dirty="0"/>
              <a:t>Y curvature</a:t>
            </a:r>
          </a:p>
          <a:p>
            <a:pPr lvl="1">
              <a:buFont typeface="Arial" panose="020B0604020202020204" pitchFamily="34" charset="0"/>
              <a:buChar char="•"/>
            </a:pPr>
            <a:r>
              <a:rPr lang="en-US" dirty="0"/>
              <a:t>Length</a:t>
            </a:r>
          </a:p>
        </p:txBody>
      </p:sp>
      <p:sp>
        <p:nvSpPr>
          <p:cNvPr id="4" name="Slide Number Placeholder 3">
            <a:extLst>
              <a:ext uri="{FF2B5EF4-FFF2-40B4-BE49-F238E27FC236}">
                <a16:creationId xmlns:a16="http://schemas.microsoft.com/office/drawing/2014/main" id="{F649A29B-AACE-4280-B675-F381AC4A3974}"/>
              </a:ext>
            </a:extLst>
          </p:cNvPr>
          <p:cNvSpPr>
            <a:spLocks noGrp="1"/>
          </p:cNvSpPr>
          <p:nvPr>
            <p:ph type="sldNum" sz="quarter" idx="12"/>
          </p:nvPr>
        </p:nvSpPr>
        <p:spPr/>
        <p:txBody>
          <a:bodyPr/>
          <a:lstStyle/>
          <a:p>
            <a:fld id="{A75FC3D3-B48B-4C30-9778-C5C16E6765D6}" type="slidenum">
              <a:rPr lang="en-US" smtClean="0"/>
              <a:t>29</a:t>
            </a:fld>
            <a:endParaRPr lang="en-US"/>
          </a:p>
        </p:txBody>
      </p:sp>
      <p:grpSp>
        <p:nvGrpSpPr>
          <p:cNvPr id="8" name="Group 7">
            <a:extLst>
              <a:ext uri="{FF2B5EF4-FFF2-40B4-BE49-F238E27FC236}">
                <a16:creationId xmlns:a16="http://schemas.microsoft.com/office/drawing/2014/main" id="{4B310259-D462-4FBC-8A18-DD12B9286B21}"/>
              </a:ext>
            </a:extLst>
          </p:cNvPr>
          <p:cNvGrpSpPr/>
          <p:nvPr/>
        </p:nvGrpSpPr>
        <p:grpSpPr>
          <a:xfrm>
            <a:off x="4707136" y="1868524"/>
            <a:ext cx="7945936" cy="4244279"/>
            <a:chOff x="2618563" y="2055560"/>
            <a:chExt cx="7945936" cy="4244279"/>
          </a:xfrm>
        </p:grpSpPr>
        <p:pic>
          <p:nvPicPr>
            <p:cNvPr id="5" name="Picture 4">
              <a:extLst>
                <a:ext uri="{FF2B5EF4-FFF2-40B4-BE49-F238E27FC236}">
                  <a16:creationId xmlns:a16="http://schemas.microsoft.com/office/drawing/2014/main" id="{6B289479-83F4-4A5E-BD8D-B34D1255E8BE}"/>
                </a:ext>
              </a:extLst>
            </p:cNvPr>
            <p:cNvPicPr>
              <a:picLocks noChangeAspect="1"/>
            </p:cNvPicPr>
            <p:nvPr/>
          </p:nvPicPr>
          <p:blipFill>
            <a:blip r:embed="rId2"/>
            <a:stretch>
              <a:fillRect/>
            </a:stretch>
          </p:blipFill>
          <p:spPr>
            <a:xfrm>
              <a:off x="2618563" y="2055560"/>
              <a:ext cx="6910651" cy="4244279"/>
            </a:xfrm>
            <a:prstGeom prst="rect">
              <a:avLst/>
            </a:prstGeom>
          </p:spPr>
        </p:pic>
        <p:sp>
          <p:nvSpPr>
            <p:cNvPr id="6" name="Rectangle 5">
              <a:extLst>
                <a:ext uri="{FF2B5EF4-FFF2-40B4-BE49-F238E27FC236}">
                  <a16:creationId xmlns:a16="http://schemas.microsoft.com/office/drawing/2014/main" id="{84F9D0D7-2814-4E6C-992A-33B764BEEFF0}"/>
                </a:ext>
              </a:extLst>
            </p:cNvPr>
            <p:cNvSpPr/>
            <p:nvPr/>
          </p:nvSpPr>
          <p:spPr>
            <a:xfrm>
              <a:off x="7782791" y="5953991"/>
              <a:ext cx="2117671" cy="2909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E61F5C-9FD9-4CE5-9705-9130005BFA48}"/>
                </a:ext>
              </a:extLst>
            </p:cNvPr>
            <p:cNvSpPr/>
            <p:nvPr/>
          </p:nvSpPr>
          <p:spPr>
            <a:xfrm>
              <a:off x="8446828" y="3460173"/>
              <a:ext cx="2117671" cy="2909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9522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3538D-1962-4D5A-A01B-1E0F486AA63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41583A6-E283-4618-82B5-0F2D74842517}"/>
              </a:ext>
            </a:extLst>
          </p:cNvPr>
          <p:cNvSpPr>
            <a:spLocks noGrp="1"/>
          </p:cNvSpPr>
          <p:nvPr>
            <p:ph idx="1"/>
          </p:nvPr>
        </p:nvSpPr>
        <p:spPr>
          <a:xfrm>
            <a:off x="300519" y="1393670"/>
            <a:ext cx="10058400" cy="4664229"/>
          </a:xfrm>
        </p:spPr>
        <p:txBody>
          <a:bodyPr>
            <a:normAutofit/>
          </a:bodyPr>
          <a:lstStyle/>
          <a:p>
            <a:pPr>
              <a:buFont typeface="Arial" panose="020B0604020202020204" pitchFamily="34" charset="0"/>
              <a:buChar char="•"/>
            </a:pPr>
            <a:r>
              <a:rPr lang="en-US" sz="2800" dirty="0"/>
              <a:t> What: Intro to </a:t>
            </a:r>
            <a:r>
              <a:rPr lang="en-US" sz="2800" dirty="0" err="1"/>
              <a:t>Cosserat</a:t>
            </a:r>
            <a:r>
              <a:rPr lang="en-US" sz="2800" dirty="0"/>
              <a:t> Rod Models </a:t>
            </a:r>
          </a:p>
          <a:p>
            <a:pPr>
              <a:buFont typeface="Arial" panose="020B0604020202020204" pitchFamily="34" charset="0"/>
              <a:buChar char="•"/>
            </a:pPr>
            <a:r>
              <a:rPr lang="en-US" sz="2800" dirty="0"/>
              <a:t> Why and When: Advantages and Limitations</a:t>
            </a:r>
          </a:p>
          <a:p>
            <a:pPr>
              <a:buFont typeface="Arial" panose="020B0604020202020204" pitchFamily="34" charset="0"/>
              <a:buChar char="•"/>
            </a:pPr>
            <a:r>
              <a:rPr lang="en-US" sz="2800" dirty="0"/>
              <a:t> How: Numerical Solution</a:t>
            </a:r>
          </a:p>
          <a:p>
            <a:pPr>
              <a:buFont typeface="Arial" panose="020B0604020202020204" pitchFamily="34" charset="0"/>
              <a:buChar char="•"/>
            </a:pPr>
            <a:r>
              <a:rPr lang="en-US" sz="2800" dirty="0"/>
              <a:t> How: Tendon Actuation</a:t>
            </a:r>
          </a:p>
          <a:p>
            <a:pPr>
              <a:buFont typeface="Arial" panose="020B0604020202020204" pitchFamily="34" charset="0"/>
              <a:buChar char="•"/>
            </a:pPr>
            <a:r>
              <a:rPr lang="en-US" sz="2800" dirty="0"/>
              <a:t> Dynamics &amp; other recent highlights</a:t>
            </a:r>
          </a:p>
        </p:txBody>
      </p:sp>
      <p:sp>
        <p:nvSpPr>
          <p:cNvPr id="4" name="Slide Number Placeholder 3">
            <a:extLst>
              <a:ext uri="{FF2B5EF4-FFF2-40B4-BE49-F238E27FC236}">
                <a16:creationId xmlns:a16="http://schemas.microsoft.com/office/drawing/2014/main" id="{8A6938AA-0E20-42B1-9B02-0528043BAE97}"/>
              </a:ext>
            </a:extLst>
          </p:cNvPr>
          <p:cNvSpPr>
            <a:spLocks noGrp="1"/>
          </p:cNvSpPr>
          <p:nvPr>
            <p:ph type="sldNum" sz="quarter" idx="12"/>
          </p:nvPr>
        </p:nvSpPr>
        <p:spPr/>
        <p:txBody>
          <a:bodyPr/>
          <a:lstStyle/>
          <a:p>
            <a:fld id="{A75FC3D3-B48B-4C30-9778-C5C16E6765D6}" type="slidenum">
              <a:rPr lang="en-US" smtClean="0"/>
              <a:t>3</a:t>
            </a:fld>
            <a:endParaRPr lang="en-US"/>
          </a:p>
        </p:txBody>
      </p:sp>
      <p:pic>
        <p:nvPicPr>
          <p:cNvPr id="5" name="Picture 4">
            <a:extLst>
              <a:ext uri="{FF2B5EF4-FFF2-40B4-BE49-F238E27FC236}">
                <a16:creationId xmlns:a16="http://schemas.microsoft.com/office/drawing/2014/main" id="{A74FA524-029A-4F07-95A3-0559852775DF}"/>
              </a:ext>
            </a:extLst>
          </p:cNvPr>
          <p:cNvPicPr>
            <a:picLocks noChangeAspect="1"/>
          </p:cNvPicPr>
          <p:nvPr/>
        </p:nvPicPr>
        <p:blipFill rotWithShape="1">
          <a:blip r:embed="rId2"/>
          <a:srcRect r="4319"/>
          <a:stretch/>
        </p:blipFill>
        <p:spPr>
          <a:xfrm>
            <a:off x="1983865" y="4327409"/>
            <a:ext cx="7805613" cy="1730490"/>
          </a:xfrm>
          <a:prstGeom prst="rect">
            <a:avLst/>
          </a:prstGeom>
        </p:spPr>
      </p:pic>
    </p:spTree>
    <p:extLst>
      <p:ext uri="{BB962C8B-B14F-4D97-AF65-F5344CB8AC3E}">
        <p14:creationId xmlns:p14="http://schemas.microsoft.com/office/powerpoint/2010/main" val="21765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12ACF-FA9D-4DC7-AB26-F90A4ECE40EC}"/>
              </a:ext>
            </a:extLst>
          </p:cNvPr>
          <p:cNvSpPr>
            <a:spLocks noGrp="1"/>
          </p:cNvSpPr>
          <p:nvPr>
            <p:ph type="title"/>
          </p:nvPr>
        </p:nvSpPr>
        <p:spPr/>
        <p:txBody>
          <a:bodyPr/>
          <a:lstStyle/>
          <a:p>
            <a:r>
              <a:rPr lang="en-US" dirty="0"/>
              <a:t>REACH Lab</a:t>
            </a:r>
          </a:p>
        </p:txBody>
      </p:sp>
      <p:sp>
        <p:nvSpPr>
          <p:cNvPr id="3" name="Content Placeholder 2">
            <a:extLst>
              <a:ext uri="{FF2B5EF4-FFF2-40B4-BE49-F238E27FC236}">
                <a16:creationId xmlns:a16="http://schemas.microsoft.com/office/drawing/2014/main" id="{4BF7814D-9FF6-4810-A4A7-42A6C04E4D73}"/>
              </a:ext>
            </a:extLst>
          </p:cNvPr>
          <p:cNvSpPr>
            <a:spLocks noGrp="1"/>
          </p:cNvSpPr>
          <p:nvPr>
            <p:ph idx="1"/>
          </p:nvPr>
        </p:nvSpPr>
        <p:spPr/>
        <p:txBody>
          <a:bodyPr>
            <a:normAutofit/>
          </a:bodyPr>
          <a:lstStyle/>
          <a:p>
            <a:pPr>
              <a:buFont typeface="Arial" panose="020B0604020202020204" pitchFamily="34" charset="0"/>
              <a:buChar char="•"/>
            </a:pPr>
            <a:endParaRPr lang="en-US" sz="2700" dirty="0"/>
          </a:p>
        </p:txBody>
      </p:sp>
      <p:sp>
        <p:nvSpPr>
          <p:cNvPr id="4" name="Slide Number Placeholder 3">
            <a:extLst>
              <a:ext uri="{FF2B5EF4-FFF2-40B4-BE49-F238E27FC236}">
                <a16:creationId xmlns:a16="http://schemas.microsoft.com/office/drawing/2014/main" id="{96FAAF6D-69C3-40CD-AFC0-216B9FD55F2D}"/>
              </a:ext>
            </a:extLst>
          </p:cNvPr>
          <p:cNvSpPr>
            <a:spLocks noGrp="1"/>
          </p:cNvSpPr>
          <p:nvPr>
            <p:ph type="sldNum" sz="quarter" idx="12"/>
          </p:nvPr>
        </p:nvSpPr>
        <p:spPr/>
        <p:txBody>
          <a:bodyPr/>
          <a:lstStyle/>
          <a:p>
            <a:fld id="{A75FC3D3-B48B-4C30-9778-C5C16E6765D6}" type="slidenum">
              <a:rPr lang="en-US" smtClean="0"/>
              <a:t>30</a:t>
            </a:fld>
            <a:endParaRPr lang="en-US"/>
          </a:p>
        </p:txBody>
      </p:sp>
      <p:pic>
        <p:nvPicPr>
          <p:cNvPr id="5" name="Picture 4">
            <a:extLst>
              <a:ext uri="{FF2B5EF4-FFF2-40B4-BE49-F238E27FC236}">
                <a16:creationId xmlns:a16="http://schemas.microsoft.com/office/drawing/2014/main" id="{BC51D6A3-D7AF-4CF1-A1D4-05E0FD94A2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24" r="4961"/>
          <a:stretch/>
        </p:blipFill>
        <p:spPr>
          <a:xfrm>
            <a:off x="5416062" y="1788813"/>
            <a:ext cx="2300334" cy="1981419"/>
          </a:xfrm>
          <a:prstGeom prst="rect">
            <a:avLst/>
          </a:prstGeom>
        </p:spPr>
      </p:pic>
      <p:pic>
        <p:nvPicPr>
          <p:cNvPr id="6" name="Picture 5">
            <a:extLst>
              <a:ext uri="{FF2B5EF4-FFF2-40B4-BE49-F238E27FC236}">
                <a16:creationId xmlns:a16="http://schemas.microsoft.com/office/drawing/2014/main" id="{354169DC-8D45-4716-9241-9F694B82268C}"/>
              </a:ext>
            </a:extLst>
          </p:cNvPr>
          <p:cNvPicPr>
            <a:picLocks noChangeAspect="1"/>
          </p:cNvPicPr>
          <p:nvPr/>
        </p:nvPicPr>
        <p:blipFill rotWithShape="1">
          <a:blip r:embed="rId3"/>
          <a:srcRect l="49756" t="52275" r="27934" b="8533"/>
          <a:stretch/>
        </p:blipFill>
        <p:spPr>
          <a:xfrm>
            <a:off x="8387181" y="1996065"/>
            <a:ext cx="2609470" cy="1756583"/>
          </a:xfrm>
          <a:prstGeom prst="rect">
            <a:avLst/>
          </a:prstGeom>
        </p:spPr>
      </p:pic>
      <p:pic>
        <p:nvPicPr>
          <p:cNvPr id="7" name="Picture 2" descr="https://sites.google.com/site/danielcrucker/_/rsrc/1520366598809/people/image000000.jpg?height=200&amp;width=150">
            <a:extLst>
              <a:ext uri="{FF2B5EF4-FFF2-40B4-BE49-F238E27FC236}">
                <a16:creationId xmlns:a16="http://schemas.microsoft.com/office/drawing/2014/main" id="{ACE5D16D-FD36-4370-9510-423440A658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1884" y="4367719"/>
            <a:ext cx="1272200" cy="16962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sites.google.com/site/danielcrucker/_/rsrc/1501080973675/people/20170721_195255.jpg?height=200&amp;width=164">
            <a:extLst>
              <a:ext uri="{FF2B5EF4-FFF2-40B4-BE49-F238E27FC236}">
                <a16:creationId xmlns:a16="http://schemas.microsoft.com/office/drawing/2014/main" id="{417B55B4-8A42-49D5-BC11-5EB614AC5A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8288" y="4368767"/>
            <a:ext cx="1404916" cy="17047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sites.google.com/site/danielcrucker/_/rsrc/1401204753123/people/headshot.jpg?height=200&amp;width=200">
            <a:extLst>
              <a:ext uri="{FF2B5EF4-FFF2-40B4-BE49-F238E27FC236}">
                <a16:creationId xmlns:a16="http://schemas.microsoft.com/office/drawing/2014/main" id="{F26B697E-B988-49C2-8B64-F2787790A0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4160" y="4368764"/>
            <a:ext cx="1704746" cy="17047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sites.google.com/site/danielcrucker/_/rsrc/1401223486850/people/Caroline%20Bryson.jpg?height=200&amp;width=200">
            <a:extLst>
              <a:ext uri="{FF2B5EF4-FFF2-40B4-BE49-F238E27FC236}">
                <a16:creationId xmlns:a16="http://schemas.microsoft.com/office/drawing/2014/main" id="{3468F9AF-3E7C-456B-822B-5580A78E79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528" y="4367720"/>
            <a:ext cx="1696265" cy="16962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s://sites.google.com/site/danielcrucker/_/rsrc/1456747724970/people/Ponten_reduced_height.png?height=200&amp;width=187">
            <a:extLst>
              <a:ext uri="{FF2B5EF4-FFF2-40B4-BE49-F238E27FC236}">
                <a16:creationId xmlns:a16="http://schemas.microsoft.com/office/drawing/2014/main" id="{3D16E1CB-B93A-4716-81C7-99E45BBBFA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531" y="4367720"/>
            <a:ext cx="1586008" cy="16962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Risultati immagini per andrew orekhov">
            <a:extLst>
              <a:ext uri="{FF2B5EF4-FFF2-40B4-BE49-F238E27FC236}">
                <a16:creationId xmlns:a16="http://schemas.microsoft.com/office/drawing/2014/main" id="{E60C4740-C9BE-44CE-AC2A-C00FA0FDDD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46271" y="4367720"/>
            <a:ext cx="1362667" cy="169626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D4800EE-AFB7-4934-8515-DEBF93A077D6}"/>
              </a:ext>
            </a:extLst>
          </p:cNvPr>
          <p:cNvSpPr txBox="1"/>
          <p:nvPr/>
        </p:nvSpPr>
        <p:spPr>
          <a:xfrm>
            <a:off x="6397551" y="6024869"/>
            <a:ext cx="1400175" cy="369332"/>
          </a:xfrm>
          <a:prstGeom prst="rect">
            <a:avLst/>
          </a:prstGeom>
          <a:noFill/>
        </p:spPr>
        <p:txBody>
          <a:bodyPr wrap="square" rtlCol="0">
            <a:spAutoFit/>
          </a:bodyPr>
          <a:lstStyle/>
          <a:p>
            <a:pPr algn="ctr"/>
            <a:r>
              <a:rPr lang="en-US" dirty="0"/>
              <a:t>John Till</a:t>
            </a:r>
          </a:p>
        </p:txBody>
      </p:sp>
      <p:sp>
        <p:nvSpPr>
          <p:cNvPr id="14" name="TextBox 13">
            <a:extLst>
              <a:ext uri="{FF2B5EF4-FFF2-40B4-BE49-F238E27FC236}">
                <a16:creationId xmlns:a16="http://schemas.microsoft.com/office/drawing/2014/main" id="{92996F44-4779-41F1-88DA-6AF45ED6D834}"/>
              </a:ext>
            </a:extLst>
          </p:cNvPr>
          <p:cNvSpPr txBox="1"/>
          <p:nvPr/>
        </p:nvSpPr>
        <p:spPr>
          <a:xfrm>
            <a:off x="7824612" y="6024868"/>
            <a:ext cx="2259119" cy="369332"/>
          </a:xfrm>
          <a:prstGeom prst="rect">
            <a:avLst/>
          </a:prstGeom>
          <a:noFill/>
        </p:spPr>
        <p:txBody>
          <a:bodyPr wrap="square" rtlCol="0">
            <a:spAutoFit/>
          </a:bodyPr>
          <a:lstStyle/>
          <a:p>
            <a:pPr algn="ctr"/>
            <a:r>
              <a:rPr lang="en-US" dirty="0"/>
              <a:t>Kaitlin Oliver-Butler</a:t>
            </a:r>
          </a:p>
        </p:txBody>
      </p:sp>
      <p:sp>
        <p:nvSpPr>
          <p:cNvPr id="15" name="TextBox 14">
            <a:extLst>
              <a:ext uri="{FF2B5EF4-FFF2-40B4-BE49-F238E27FC236}">
                <a16:creationId xmlns:a16="http://schemas.microsoft.com/office/drawing/2014/main" id="{9F260EAB-8134-488A-B8A5-CD2DAF4CE94D}"/>
              </a:ext>
            </a:extLst>
          </p:cNvPr>
          <p:cNvSpPr txBox="1"/>
          <p:nvPr/>
        </p:nvSpPr>
        <p:spPr>
          <a:xfrm>
            <a:off x="9862278" y="6024869"/>
            <a:ext cx="1400175" cy="369332"/>
          </a:xfrm>
          <a:prstGeom prst="rect">
            <a:avLst/>
          </a:prstGeom>
          <a:noFill/>
        </p:spPr>
        <p:txBody>
          <a:bodyPr wrap="square" rtlCol="0">
            <a:spAutoFit/>
          </a:bodyPr>
          <a:lstStyle/>
          <a:p>
            <a:pPr algn="ctr"/>
            <a:r>
              <a:rPr lang="en-US" dirty="0"/>
              <a:t>Vince Aloi</a:t>
            </a:r>
          </a:p>
        </p:txBody>
      </p:sp>
      <p:sp>
        <p:nvSpPr>
          <p:cNvPr id="16" name="TextBox 15">
            <a:extLst>
              <a:ext uri="{FF2B5EF4-FFF2-40B4-BE49-F238E27FC236}">
                <a16:creationId xmlns:a16="http://schemas.microsoft.com/office/drawing/2014/main" id="{6101328D-B53C-4EAC-922B-B99DF167DBAF}"/>
              </a:ext>
            </a:extLst>
          </p:cNvPr>
          <p:cNvSpPr txBox="1"/>
          <p:nvPr/>
        </p:nvSpPr>
        <p:spPr>
          <a:xfrm>
            <a:off x="515162" y="6015346"/>
            <a:ext cx="1899660" cy="369332"/>
          </a:xfrm>
          <a:prstGeom prst="rect">
            <a:avLst/>
          </a:prstGeom>
          <a:noFill/>
        </p:spPr>
        <p:txBody>
          <a:bodyPr wrap="square" rtlCol="0">
            <a:spAutoFit/>
          </a:bodyPr>
          <a:lstStyle/>
          <a:p>
            <a:pPr algn="ctr"/>
            <a:r>
              <a:rPr lang="en-US" dirty="0"/>
              <a:t>Caroline Black</a:t>
            </a:r>
          </a:p>
        </p:txBody>
      </p:sp>
      <p:sp>
        <p:nvSpPr>
          <p:cNvPr id="17" name="TextBox 16">
            <a:extLst>
              <a:ext uri="{FF2B5EF4-FFF2-40B4-BE49-F238E27FC236}">
                <a16:creationId xmlns:a16="http://schemas.microsoft.com/office/drawing/2014/main" id="{F59E5611-E04F-45E0-A31B-A5D3973BE08E}"/>
              </a:ext>
            </a:extLst>
          </p:cNvPr>
          <p:cNvSpPr txBox="1"/>
          <p:nvPr/>
        </p:nvSpPr>
        <p:spPr>
          <a:xfrm>
            <a:off x="2363314" y="6015345"/>
            <a:ext cx="2062740" cy="369332"/>
          </a:xfrm>
          <a:prstGeom prst="rect">
            <a:avLst/>
          </a:prstGeom>
          <a:noFill/>
        </p:spPr>
        <p:txBody>
          <a:bodyPr wrap="square" rtlCol="0">
            <a:spAutoFit/>
          </a:bodyPr>
          <a:lstStyle/>
          <a:p>
            <a:pPr algn="ctr"/>
            <a:r>
              <a:rPr lang="en-US" dirty="0"/>
              <a:t>Jake Childs</a:t>
            </a:r>
          </a:p>
        </p:txBody>
      </p:sp>
      <p:sp>
        <p:nvSpPr>
          <p:cNvPr id="18" name="TextBox 17">
            <a:extLst>
              <a:ext uri="{FF2B5EF4-FFF2-40B4-BE49-F238E27FC236}">
                <a16:creationId xmlns:a16="http://schemas.microsoft.com/office/drawing/2014/main" id="{8087E2C5-C43D-401B-9CD9-DF149061DC26}"/>
              </a:ext>
            </a:extLst>
          </p:cNvPr>
          <p:cNvSpPr txBox="1"/>
          <p:nvPr/>
        </p:nvSpPr>
        <p:spPr>
          <a:xfrm>
            <a:off x="4328862" y="6028213"/>
            <a:ext cx="1756516" cy="369332"/>
          </a:xfrm>
          <a:prstGeom prst="rect">
            <a:avLst/>
          </a:prstGeom>
          <a:noFill/>
        </p:spPr>
        <p:txBody>
          <a:bodyPr wrap="square" rtlCol="0">
            <a:spAutoFit/>
          </a:bodyPr>
          <a:lstStyle/>
          <a:p>
            <a:pPr algn="ctr"/>
            <a:r>
              <a:rPr lang="en-US" dirty="0"/>
              <a:t>Ryan </a:t>
            </a:r>
            <a:r>
              <a:rPr lang="en-US" dirty="0" err="1"/>
              <a:t>Ponten</a:t>
            </a:r>
            <a:endParaRPr lang="en-US" dirty="0"/>
          </a:p>
        </p:txBody>
      </p:sp>
      <p:sp>
        <p:nvSpPr>
          <p:cNvPr id="19" name="TextBox 18">
            <a:extLst>
              <a:ext uri="{FF2B5EF4-FFF2-40B4-BE49-F238E27FC236}">
                <a16:creationId xmlns:a16="http://schemas.microsoft.com/office/drawing/2014/main" id="{AAAAFA80-9E2D-449C-B57F-BA1D617B86D8}"/>
              </a:ext>
            </a:extLst>
          </p:cNvPr>
          <p:cNvSpPr txBox="1"/>
          <p:nvPr/>
        </p:nvSpPr>
        <p:spPr>
          <a:xfrm>
            <a:off x="5245362" y="3748098"/>
            <a:ext cx="3005079" cy="369332"/>
          </a:xfrm>
          <a:prstGeom prst="rect">
            <a:avLst/>
          </a:prstGeom>
          <a:noFill/>
        </p:spPr>
        <p:txBody>
          <a:bodyPr wrap="square" rtlCol="0">
            <a:spAutoFit/>
          </a:bodyPr>
          <a:lstStyle/>
          <a:p>
            <a:r>
              <a:rPr lang="en-US" dirty="0"/>
              <a:t>Parallel Continuum Robots</a:t>
            </a:r>
          </a:p>
        </p:txBody>
      </p:sp>
      <p:pic>
        <p:nvPicPr>
          <p:cNvPr id="20" name="Picture 19">
            <a:extLst>
              <a:ext uri="{FF2B5EF4-FFF2-40B4-BE49-F238E27FC236}">
                <a16:creationId xmlns:a16="http://schemas.microsoft.com/office/drawing/2014/main" id="{FF4F7B4F-2D78-4D9F-8269-5753B668A974}"/>
              </a:ext>
            </a:extLst>
          </p:cNvPr>
          <p:cNvPicPr>
            <a:picLocks noChangeAspect="1"/>
          </p:cNvPicPr>
          <p:nvPr/>
        </p:nvPicPr>
        <p:blipFill rotWithShape="1">
          <a:blip r:embed="rId10"/>
          <a:srcRect l="37324" t="17239" r="31706" b="35484"/>
          <a:stretch/>
        </p:blipFill>
        <p:spPr>
          <a:xfrm>
            <a:off x="202486" y="1864949"/>
            <a:ext cx="4840651" cy="1839189"/>
          </a:xfrm>
          <a:prstGeom prst="rect">
            <a:avLst/>
          </a:prstGeom>
        </p:spPr>
      </p:pic>
      <p:sp>
        <p:nvSpPr>
          <p:cNvPr id="22" name="TextBox 21">
            <a:extLst>
              <a:ext uri="{FF2B5EF4-FFF2-40B4-BE49-F238E27FC236}">
                <a16:creationId xmlns:a16="http://schemas.microsoft.com/office/drawing/2014/main" id="{7CA192AF-777E-4E1E-B26F-29013CAC416E}"/>
              </a:ext>
            </a:extLst>
          </p:cNvPr>
          <p:cNvSpPr txBox="1"/>
          <p:nvPr/>
        </p:nvSpPr>
        <p:spPr>
          <a:xfrm>
            <a:off x="962814" y="3679639"/>
            <a:ext cx="3589545" cy="646331"/>
          </a:xfrm>
          <a:prstGeom prst="rect">
            <a:avLst/>
          </a:prstGeom>
          <a:noFill/>
        </p:spPr>
        <p:txBody>
          <a:bodyPr wrap="square" rtlCol="0">
            <a:spAutoFit/>
          </a:bodyPr>
          <a:lstStyle/>
          <a:p>
            <a:r>
              <a:rPr lang="en-US" dirty="0"/>
              <a:t>Modeling, Real-Time Computation, Stability, Control, Sensing</a:t>
            </a:r>
          </a:p>
        </p:txBody>
      </p:sp>
      <p:sp>
        <p:nvSpPr>
          <p:cNvPr id="23" name="TextBox 22">
            <a:extLst>
              <a:ext uri="{FF2B5EF4-FFF2-40B4-BE49-F238E27FC236}">
                <a16:creationId xmlns:a16="http://schemas.microsoft.com/office/drawing/2014/main" id="{E736D19F-BFA4-4DA3-9776-ED9E386BD0EC}"/>
              </a:ext>
            </a:extLst>
          </p:cNvPr>
          <p:cNvSpPr txBox="1"/>
          <p:nvPr/>
        </p:nvSpPr>
        <p:spPr>
          <a:xfrm>
            <a:off x="8595426" y="3704138"/>
            <a:ext cx="2317237" cy="369332"/>
          </a:xfrm>
          <a:prstGeom prst="rect">
            <a:avLst/>
          </a:prstGeom>
          <a:noFill/>
        </p:spPr>
        <p:txBody>
          <a:bodyPr wrap="square" rtlCol="0">
            <a:spAutoFit/>
          </a:bodyPr>
          <a:lstStyle/>
          <a:p>
            <a:r>
              <a:rPr lang="en-US" dirty="0"/>
              <a:t>Notched-Tube Robots</a:t>
            </a:r>
          </a:p>
        </p:txBody>
      </p:sp>
      <p:pic>
        <p:nvPicPr>
          <p:cNvPr id="24" name="Picture 23">
            <a:extLst>
              <a:ext uri="{FF2B5EF4-FFF2-40B4-BE49-F238E27FC236}">
                <a16:creationId xmlns:a16="http://schemas.microsoft.com/office/drawing/2014/main" id="{F58DA8B1-50AB-4C8C-8E71-BAABC498FC1E}"/>
              </a:ext>
            </a:extLst>
          </p:cNvPr>
          <p:cNvPicPr>
            <a:picLocks noChangeAspect="1"/>
          </p:cNvPicPr>
          <p:nvPr/>
        </p:nvPicPr>
        <p:blipFill rotWithShape="1">
          <a:blip r:embed="rId11">
            <a:extLst>
              <a:ext uri="{28A0092B-C50C-407E-A947-70E740481C1C}">
                <a14:useLocalDpi xmlns:a14="http://schemas.microsoft.com/office/drawing/2010/main" val="0"/>
              </a:ext>
            </a:extLst>
          </a:blip>
          <a:srcRect t="26789" b="17667"/>
          <a:stretch/>
        </p:blipFill>
        <p:spPr>
          <a:xfrm>
            <a:off x="7797726" y="24209"/>
            <a:ext cx="4216694" cy="1756583"/>
          </a:xfrm>
          <a:prstGeom prst="rect">
            <a:avLst/>
          </a:prstGeom>
        </p:spPr>
      </p:pic>
      <p:pic>
        <p:nvPicPr>
          <p:cNvPr id="25" name="Picture 2">
            <a:extLst>
              <a:ext uri="{FF2B5EF4-FFF2-40B4-BE49-F238E27FC236}">
                <a16:creationId xmlns:a16="http://schemas.microsoft.com/office/drawing/2014/main" id="{60E83B65-03C2-4CCF-ADF7-EF8B2FF6AF5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7724" t="17778" r="18862" b="63946"/>
          <a:stretch/>
        </p:blipFill>
        <p:spPr bwMode="auto">
          <a:xfrm>
            <a:off x="169667" y="50354"/>
            <a:ext cx="7506015" cy="1352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a:extLst>
              <a:ext uri="{FF2B5EF4-FFF2-40B4-BE49-F238E27FC236}">
                <a16:creationId xmlns:a16="http://schemas.microsoft.com/office/drawing/2014/main" id="{7CD0E3C8-30E7-4195-86A9-629138F9FF6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65635" y="4367719"/>
            <a:ext cx="1705791" cy="170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358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130D01-4896-4CD7-960A-9ADED4F68CFD}"/>
              </a:ext>
            </a:extLst>
          </p:cNvPr>
          <p:cNvSpPr>
            <a:spLocks noGrp="1"/>
          </p:cNvSpPr>
          <p:nvPr>
            <p:ph idx="1"/>
          </p:nvPr>
        </p:nvSpPr>
        <p:spPr>
          <a:xfrm>
            <a:off x="300519" y="1393670"/>
            <a:ext cx="11601672" cy="5431245"/>
          </a:xfrm>
        </p:spPr>
        <p:txBody>
          <a:bodyPr>
            <a:normAutofit/>
          </a:bodyPr>
          <a:lstStyle/>
          <a:p>
            <a:pPr>
              <a:buFont typeface="Arial" panose="020B0604020202020204" pitchFamily="34" charset="0"/>
              <a:buChar char="•"/>
            </a:pPr>
            <a:r>
              <a:rPr lang="en-US" sz="2400" dirty="0"/>
              <a:t> A </a:t>
            </a:r>
            <a:r>
              <a:rPr lang="en-US" sz="2400" dirty="0" err="1"/>
              <a:t>Cosserat</a:t>
            </a:r>
            <a:r>
              <a:rPr lang="en-US" sz="2400" dirty="0"/>
              <a:t> rod model Describes the 3D position and orientation of a cross section as a function of a reference length (</a:t>
            </a:r>
            <a:r>
              <a:rPr lang="en-US" sz="2400" i="1" dirty="0">
                <a:latin typeface="Cambria Math" panose="02040503050406030204" pitchFamily="18" charset="0"/>
                <a:ea typeface="Cambria Math" panose="02040503050406030204" pitchFamily="18" charset="0"/>
              </a:rPr>
              <a:t>s </a:t>
            </a:r>
            <a:r>
              <a:rPr lang="en-US" sz="2400" dirty="0"/>
              <a:t>) (and time (</a:t>
            </a:r>
            <a:r>
              <a:rPr lang="en-US" sz="2400" i="1" dirty="0">
                <a:latin typeface="Cambria Math" panose="02040503050406030204" pitchFamily="18" charset="0"/>
                <a:ea typeface="Cambria Math" panose="02040503050406030204" pitchFamily="18" charset="0"/>
              </a:rPr>
              <a:t>t </a:t>
            </a:r>
            <a:r>
              <a:rPr lang="en-US" sz="2400" dirty="0"/>
              <a:t>) if dynamic)</a:t>
            </a:r>
          </a:p>
          <a:p>
            <a:pPr lvl="1">
              <a:buFont typeface="Arial" panose="020B0604020202020204" pitchFamily="34" charset="0"/>
              <a:buChar char="•"/>
            </a:pPr>
            <a:endParaRPr lang="en-US" sz="2400" dirty="0"/>
          </a:p>
          <a:p>
            <a:pPr lvl="1">
              <a:buFont typeface="Arial" panose="020B0604020202020204" pitchFamily="34" charset="0"/>
              <a:buChar char="•"/>
            </a:pPr>
            <a:endParaRPr lang="en-US" sz="2400" dirty="0"/>
          </a:p>
          <a:p>
            <a:pPr lvl="1">
              <a:buFont typeface="Arial" panose="020B0604020202020204" pitchFamily="34" charset="0"/>
              <a:buChar char="•"/>
            </a:pPr>
            <a:endParaRPr lang="en-US" sz="2400" dirty="0"/>
          </a:p>
          <a:p>
            <a:pPr>
              <a:buFont typeface="Arial" panose="020B0604020202020204" pitchFamily="34" charset="0"/>
              <a:buChar char="•"/>
            </a:pPr>
            <a:r>
              <a:rPr lang="en-US" sz="2600" dirty="0"/>
              <a:t> Allows bending, torsion, shear, and extension/compression</a:t>
            </a:r>
          </a:p>
          <a:p>
            <a:pPr lvl="1">
              <a:buFont typeface="Arial" panose="020B0604020202020204" pitchFamily="34" charset="0"/>
              <a:buChar char="•"/>
            </a:pPr>
            <a:endParaRPr lang="en-US" sz="2800" dirty="0"/>
          </a:p>
          <a:p>
            <a:pPr lvl="1">
              <a:buFont typeface="Arial" panose="020B0604020202020204" pitchFamily="34" charset="0"/>
              <a:buChar char="•"/>
            </a:pPr>
            <a:endParaRPr lang="en-US" sz="2800" dirty="0"/>
          </a:p>
          <a:p>
            <a:pPr lvl="1">
              <a:buFont typeface="Arial" panose="020B0604020202020204" pitchFamily="34" charset="0"/>
              <a:buChar char="•"/>
            </a:pPr>
            <a:endParaRPr lang="en-US" sz="2800" dirty="0"/>
          </a:p>
          <a:p>
            <a:pPr marL="201163" lvl="1" indent="0">
              <a:buNone/>
            </a:pPr>
            <a:endParaRPr lang="en-US" sz="2800" dirty="0"/>
          </a:p>
          <a:p>
            <a:pPr>
              <a:buFont typeface="Arial" panose="020B0604020202020204" pitchFamily="34" charset="0"/>
              <a:buChar char="•"/>
            </a:pPr>
            <a:r>
              <a:rPr lang="en-US" sz="2600" dirty="0"/>
              <a:t> If shear and extension are not allowed, it is a </a:t>
            </a:r>
            <a:r>
              <a:rPr lang="en-US" sz="2600" i="1" dirty="0"/>
              <a:t>Kirchhoff rod: </a:t>
            </a:r>
            <a:r>
              <a:rPr lang="en-US" sz="2600" dirty="0"/>
              <a:t>    </a:t>
            </a:r>
          </a:p>
        </p:txBody>
      </p:sp>
      <p:sp>
        <p:nvSpPr>
          <p:cNvPr id="2" name="Title 1">
            <a:extLst>
              <a:ext uri="{FF2B5EF4-FFF2-40B4-BE49-F238E27FC236}">
                <a16:creationId xmlns:a16="http://schemas.microsoft.com/office/drawing/2014/main" id="{6D39354C-D62B-48AD-8231-426401CF37C0}"/>
              </a:ext>
            </a:extLst>
          </p:cNvPr>
          <p:cNvSpPr>
            <a:spLocks noGrp="1"/>
          </p:cNvSpPr>
          <p:nvPr>
            <p:ph type="title"/>
          </p:nvPr>
        </p:nvSpPr>
        <p:spPr/>
        <p:txBody>
          <a:bodyPr/>
          <a:lstStyle/>
          <a:p>
            <a:r>
              <a:rPr lang="en-US" dirty="0"/>
              <a:t>What: Intro to </a:t>
            </a:r>
            <a:r>
              <a:rPr lang="en-US" dirty="0" err="1"/>
              <a:t>Cosserat</a:t>
            </a:r>
            <a:r>
              <a:rPr lang="en-US" dirty="0"/>
              <a:t> Rod Models</a:t>
            </a:r>
          </a:p>
        </p:txBody>
      </p:sp>
      <p:sp>
        <p:nvSpPr>
          <p:cNvPr id="4" name="Slide Number Placeholder 3">
            <a:extLst>
              <a:ext uri="{FF2B5EF4-FFF2-40B4-BE49-F238E27FC236}">
                <a16:creationId xmlns:a16="http://schemas.microsoft.com/office/drawing/2014/main" id="{860D08F8-0D6A-4CE5-ADE8-F2562DE16703}"/>
              </a:ext>
            </a:extLst>
          </p:cNvPr>
          <p:cNvSpPr>
            <a:spLocks noGrp="1"/>
          </p:cNvSpPr>
          <p:nvPr>
            <p:ph type="sldNum" sz="quarter" idx="12"/>
          </p:nvPr>
        </p:nvSpPr>
        <p:spPr/>
        <p:txBody>
          <a:bodyPr/>
          <a:lstStyle/>
          <a:p>
            <a:fld id="{A75FC3D3-B48B-4C30-9778-C5C16E6765D6}" type="slidenum">
              <a:rPr lang="en-US" smtClean="0"/>
              <a:t>4</a:t>
            </a:fld>
            <a:endParaRPr lang="en-US"/>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1C53014-F4D3-4813-B2AD-92214CD864D7}"/>
                  </a:ext>
                </a:extLst>
              </p:cNvPr>
              <p:cNvSpPr txBox="1"/>
              <p:nvPr/>
            </p:nvSpPr>
            <p:spPr>
              <a:xfrm>
                <a:off x="748868" y="2452778"/>
                <a:ext cx="1413400"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𝒑</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rPr>
                            <m:t>3</m:t>
                          </m:r>
                        </m:sup>
                      </m:sSup>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𝑹</m:t>
                      </m:r>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SO</m:t>
                      </m:r>
                      <m:r>
                        <a:rPr lang="en-US" b="0" i="0" smtClean="0">
                          <a:latin typeface="Cambria Math" panose="02040503050406030204" pitchFamily="18" charset="0"/>
                          <a:ea typeface="Cambria Math" panose="02040503050406030204" pitchFamily="18" charset="0"/>
                        </a:rPr>
                        <m:t>(3)</m:t>
                      </m:r>
                    </m:oMath>
                  </m:oMathPara>
                </a14:m>
                <a:endParaRPr lang="en-US" dirty="0"/>
              </a:p>
            </p:txBody>
          </p:sp>
        </mc:Choice>
        <mc:Fallback xmlns="">
          <p:sp>
            <p:nvSpPr>
              <p:cNvPr id="31" name="TextBox 30">
                <a:extLst>
                  <a:ext uri="{FF2B5EF4-FFF2-40B4-BE49-F238E27FC236}">
                    <a16:creationId xmlns:a16="http://schemas.microsoft.com/office/drawing/2014/main" id="{81C53014-F4D3-4813-B2AD-92214CD864D7}"/>
                  </a:ext>
                </a:extLst>
              </p:cNvPr>
              <p:cNvSpPr txBox="1">
                <a:spLocks noRot="1" noChangeAspect="1" noMove="1" noResize="1" noEditPoints="1" noAdjustHandles="1" noChangeArrowheads="1" noChangeShapeType="1" noTextEdit="1"/>
              </p:cNvSpPr>
              <p:nvPr/>
            </p:nvSpPr>
            <p:spPr>
              <a:xfrm>
                <a:off x="748868" y="2452778"/>
                <a:ext cx="1413400" cy="830997"/>
              </a:xfrm>
              <a:prstGeom prst="rect">
                <a:avLst/>
              </a:prstGeom>
              <a:blipFill>
                <a:blip r:embed="rId2"/>
                <a:stretch>
                  <a:fillRect l="-2155" t="-1460" r="-4310" b="-10219"/>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FB611CAA-6C8C-4EA7-90C1-1CA0019994B3}"/>
              </a:ext>
            </a:extLst>
          </p:cNvPr>
          <p:cNvGrpSpPr/>
          <p:nvPr/>
        </p:nvGrpSpPr>
        <p:grpSpPr>
          <a:xfrm>
            <a:off x="2385226" y="2020797"/>
            <a:ext cx="5958434" cy="1438179"/>
            <a:chOff x="2385226" y="2020797"/>
            <a:chExt cx="5958434" cy="1438179"/>
          </a:xfrm>
        </p:grpSpPr>
        <p:grpSp>
          <p:nvGrpSpPr>
            <p:cNvPr id="14" name="Group 13">
              <a:extLst>
                <a:ext uri="{FF2B5EF4-FFF2-40B4-BE49-F238E27FC236}">
                  <a16:creationId xmlns:a16="http://schemas.microsoft.com/office/drawing/2014/main" id="{43CB2CCC-47BD-4916-899F-C20AE8BA270F}"/>
                </a:ext>
              </a:extLst>
            </p:cNvPr>
            <p:cNvGrpSpPr/>
            <p:nvPr/>
          </p:nvGrpSpPr>
          <p:grpSpPr>
            <a:xfrm>
              <a:off x="2385226" y="2679758"/>
              <a:ext cx="523783" cy="548936"/>
              <a:chOff x="2617433" y="2610035"/>
              <a:chExt cx="523783" cy="548936"/>
            </a:xfrm>
          </p:grpSpPr>
          <p:cxnSp>
            <p:nvCxnSpPr>
              <p:cNvPr id="6" name="Straight Arrow Connector 5">
                <a:extLst>
                  <a:ext uri="{FF2B5EF4-FFF2-40B4-BE49-F238E27FC236}">
                    <a16:creationId xmlns:a16="http://schemas.microsoft.com/office/drawing/2014/main" id="{F35691D0-097B-45B7-83A0-9FDF1DAE0540}"/>
                  </a:ext>
                </a:extLst>
              </p:cNvPr>
              <p:cNvCxnSpPr>
                <a:cxnSpLocks/>
              </p:cNvCxnSpPr>
              <p:nvPr/>
            </p:nvCxnSpPr>
            <p:spPr>
              <a:xfrm flipV="1">
                <a:off x="2769833" y="2610035"/>
                <a:ext cx="0" cy="346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B19A1BC-2A3D-4F5B-8E55-59AD0084CA06}"/>
                  </a:ext>
                </a:extLst>
              </p:cNvPr>
              <p:cNvCxnSpPr>
                <a:cxnSpLocks/>
              </p:cNvCxnSpPr>
              <p:nvPr/>
            </p:nvCxnSpPr>
            <p:spPr>
              <a:xfrm>
                <a:off x="2769833" y="2956264"/>
                <a:ext cx="371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F1411A3-84B4-4992-A035-73C6CC28426E}"/>
                  </a:ext>
                </a:extLst>
              </p:cNvPr>
              <p:cNvCxnSpPr>
                <a:cxnSpLocks/>
              </p:cNvCxnSpPr>
              <p:nvPr/>
            </p:nvCxnSpPr>
            <p:spPr>
              <a:xfrm flipH="1">
                <a:off x="2617433" y="2956264"/>
                <a:ext cx="152400" cy="202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3" name="Freeform: Shape 12">
              <a:extLst>
                <a:ext uri="{FF2B5EF4-FFF2-40B4-BE49-F238E27FC236}">
                  <a16:creationId xmlns:a16="http://schemas.microsoft.com/office/drawing/2014/main" id="{AC970E23-A8F6-4DEC-8221-E2541E63DEE2}"/>
                </a:ext>
              </a:extLst>
            </p:cNvPr>
            <p:cNvSpPr/>
            <p:nvPr/>
          </p:nvSpPr>
          <p:spPr>
            <a:xfrm>
              <a:off x="2537626" y="2194625"/>
              <a:ext cx="5806034" cy="1181767"/>
            </a:xfrm>
            <a:custGeom>
              <a:avLst/>
              <a:gdLst>
                <a:gd name="connsiteX0" fmla="*/ 0 w 7182035"/>
                <a:gd name="connsiteY0" fmla="*/ 774074 h 1000704"/>
                <a:gd name="connsiteX1" fmla="*/ 2166152 w 7182035"/>
                <a:gd name="connsiteY1" fmla="*/ 978260 h 1000704"/>
                <a:gd name="connsiteX2" fmla="*/ 2716567 w 7182035"/>
                <a:gd name="connsiteY2" fmla="*/ 303557 h 1000704"/>
                <a:gd name="connsiteX3" fmla="*/ 4048218 w 7182035"/>
                <a:gd name="connsiteY3" fmla="*/ 10594 h 1000704"/>
                <a:gd name="connsiteX4" fmla="*/ 5157927 w 7182035"/>
                <a:gd name="connsiteY4" fmla="*/ 649786 h 1000704"/>
                <a:gd name="connsiteX5" fmla="*/ 6090082 w 7182035"/>
                <a:gd name="connsiteY5" fmla="*/ 303557 h 1000704"/>
                <a:gd name="connsiteX6" fmla="*/ 7182035 w 7182035"/>
                <a:gd name="connsiteY6" fmla="*/ 756319 h 1000704"/>
                <a:gd name="connsiteX0" fmla="*/ 0 w 7182035"/>
                <a:gd name="connsiteY0" fmla="*/ 773549 h 932278"/>
                <a:gd name="connsiteX1" fmla="*/ 1997476 w 7182035"/>
                <a:gd name="connsiteY1" fmla="*/ 897836 h 932278"/>
                <a:gd name="connsiteX2" fmla="*/ 2716567 w 7182035"/>
                <a:gd name="connsiteY2" fmla="*/ 303032 h 932278"/>
                <a:gd name="connsiteX3" fmla="*/ 4048218 w 7182035"/>
                <a:gd name="connsiteY3" fmla="*/ 10069 h 932278"/>
                <a:gd name="connsiteX4" fmla="*/ 5157927 w 7182035"/>
                <a:gd name="connsiteY4" fmla="*/ 649261 h 932278"/>
                <a:gd name="connsiteX5" fmla="*/ 6090082 w 7182035"/>
                <a:gd name="connsiteY5" fmla="*/ 303032 h 932278"/>
                <a:gd name="connsiteX6" fmla="*/ 7182035 w 7182035"/>
                <a:gd name="connsiteY6" fmla="*/ 755794 h 932278"/>
                <a:gd name="connsiteX0" fmla="*/ 0 w 7182035"/>
                <a:gd name="connsiteY0" fmla="*/ 771475 h 928248"/>
                <a:gd name="connsiteX1" fmla="*/ 1997476 w 7182035"/>
                <a:gd name="connsiteY1" fmla="*/ 895762 h 928248"/>
                <a:gd name="connsiteX2" fmla="*/ 2947387 w 7182035"/>
                <a:gd name="connsiteY2" fmla="*/ 327591 h 928248"/>
                <a:gd name="connsiteX3" fmla="*/ 4048218 w 7182035"/>
                <a:gd name="connsiteY3" fmla="*/ 7995 h 928248"/>
                <a:gd name="connsiteX4" fmla="*/ 5157927 w 7182035"/>
                <a:gd name="connsiteY4" fmla="*/ 647187 h 928248"/>
                <a:gd name="connsiteX5" fmla="*/ 6090082 w 7182035"/>
                <a:gd name="connsiteY5" fmla="*/ 300958 h 928248"/>
                <a:gd name="connsiteX6" fmla="*/ 7182035 w 7182035"/>
                <a:gd name="connsiteY6" fmla="*/ 753720 h 928248"/>
                <a:gd name="connsiteX0" fmla="*/ 0 w 7182035"/>
                <a:gd name="connsiteY0" fmla="*/ 627299 h 784072"/>
                <a:gd name="connsiteX1" fmla="*/ 1997476 w 7182035"/>
                <a:gd name="connsiteY1" fmla="*/ 751586 h 784072"/>
                <a:gd name="connsiteX2" fmla="*/ 2947387 w 7182035"/>
                <a:gd name="connsiteY2" fmla="*/ 183415 h 784072"/>
                <a:gd name="connsiteX3" fmla="*/ 4048218 w 7182035"/>
                <a:gd name="connsiteY3" fmla="*/ 14740 h 784072"/>
                <a:gd name="connsiteX4" fmla="*/ 5157927 w 7182035"/>
                <a:gd name="connsiteY4" fmla="*/ 503011 h 784072"/>
                <a:gd name="connsiteX5" fmla="*/ 6090082 w 7182035"/>
                <a:gd name="connsiteY5" fmla="*/ 156782 h 784072"/>
                <a:gd name="connsiteX6" fmla="*/ 7182035 w 7182035"/>
                <a:gd name="connsiteY6" fmla="*/ 609544 h 784072"/>
                <a:gd name="connsiteX0" fmla="*/ 0 w 7182035"/>
                <a:gd name="connsiteY0" fmla="*/ 627562 h 798625"/>
                <a:gd name="connsiteX1" fmla="*/ 1633491 w 7182035"/>
                <a:gd name="connsiteY1" fmla="*/ 769605 h 798625"/>
                <a:gd name="connsiteX2" fmla="*/ 2947387 w 7182035"/>
                <a:gd name="connsiteY2" fmla="*/ 183678 h 798625"/>
                <a:gd name="connsiteX3" fmla="*/ 4048218 w 7182035"/>
                <a:gd name="connsiteY3" fmla="*/ 15003 h 798625"/>
                <a:gd name="connsiteX4" fmla="*/ 5157927 w 7182035"/>
                <a:gd name="connsiteY4" fmla="*/ 503274 h 798625"/>
                <a:gd name="connsiteX5" fmla="*/ 6090082 w 7182035"/>
                <a:gd name="connsiteY5" fmla="*/ 157045 h 798625"/>
                <a:gd name="connsiteX6" fmla="*/ 7182035 w 7182035"/>
                <a:gd name="connsiteY6" fmla="*/ 609807 h 798625"/>
                <a:gd name="connsiteX0" fmla="*/ 0 w 7182035"/>
                <a:gd name="connsiteY0" fmla="*/ 627696 h 806128"/>
                <a:gd name="connsiteX1" fmla="*/ 1544714 w 7182035"/>
                <a:gd name="connsiteY1" fmla="*/ 778617 h 806128"/>
                <a:gd name="connsiteX2" fmla="*/ 2947387 w 7182035"/>
                <a:gd name="connsiteY2" fmla="*/ 183812 h 806128"/>
                <a:gd name="connsiteX3" fmla="*/ 4048218 w 7182035"/>
                <a:gd name="connsiteY3" fmla="*/ 15137 h 806128"/>
                <a:gd name="connsiteX4" fmla="*/ 5157927 w 7182035"/>
                <a:gd name="connsiteY4" fmla="*/ 503408 h 806128"/>
                <a:gd name="connsiteX5" fmla="*/ 6090082 w 7182035"/>
                <a:gd name="connsiteY5" fmla="*/ 157179 h 806128"/>
                <a:gd name="connsiteX6" fmla="*/ 7182035 w 7182035"/>
                <a:gd name="connsiteY6" fmla="*/ 609941 h 806128"/>
                <a:gd name="connsiteX0" fmla="*/ 0 w 7182035"/>
                <a:gd name="connsiteY0" fmla="*/ 625480 h 803912"/>
                <a:gd name="connsiteX1" fmla="*/ 1544714 w 7182035"/>
                <a:gd name="connsiteY1" fmla="*/ 776401 h 803912"/>
                <a:gd name="connsiteX2" fmla="*/ 2947387 w 7182035"/>
                <a:gd name="connsiteY2" fmla="*/ 181596 h 803912"/>
                <a:gd name="connsiteX3" fmla="*/ 4048218 w 7182035"/>
                <a:gd name="connsiteY3" fmla="*/ 12921 h 803912"/>
                <a:gd name="connsiteX4" fmla="*/ 5140172 w 7182035"/>
                <a:gd name="connsiteY4" fmla="*/ 465681 h 803912"/>
                <a:gd name="connsiteX5" fmla="*/ 6090082 w 7182035"/>
                <a:gd name="connsiteY5" fmla="*/ 154963 h 803912"/>
                <a:gd name="connsiteX6" fmla="*/ 7182035 w 7182035"/>
                <a:gd name="connsiteY6" fmla="*/ 607725 h 803912"/>
                <a:gd name="connsiteX0" fmla="*/ 0 w 7182035"/>
                <a:gd name="connsiteY0" fmla="*/ 657355 h 835787"/>
                <a:gd name="connsiteX1" fmla="*/ 1544714 w 7182035"/>
                <a:gd name="connsiteY1" fmla="*/ 808276 h 835787"/>
                <a:gd name="connsiteX2" fmla="*/ 2947387 w 7182035"/>
                <a:gd name="connsiteY2" fmla="*/ 213471 h 835787"/>
                <a:gd name="connsiteX3" fmla="*/ 4048218 w 7182035"/>
                <a:gd name="connsiteY3" fmla="*/ 44796 h 835787"/>
                <a:gd name="connsiteX4" fmla="*/ 5015885 w 7182035"/>
                <a:gd name="connsiteY4" fmla="*/ 9284 h 835787"/>
                <a:gd name="connsiteX5" fmla="*/ 6090082 w 7182035"/>
                <a:gd name="connsiteY5" fmla="*/ 186838 h 835787"/>
                <a:gd name="connsiteX6" fmla="*/ 7182035 w 7182035"/>
                <a:gd name="connsiteY6" fmla="*/ 639600 h 835787"/>
                <a:gd name="connsiteX0" fmla="*/ 0 w 7182035"/>
                <a:gd name="connsiteY0" fmla="*/ 795979 h 974411"/>
                <a:gd name="connsiteX1" fmla="*/ 1544714 w 7182035"/>
                <a:gd name="connsiteY1" fmla="*/ 946900 h 974411"/>
                <a:gd name="connsiteX2" fmla="*/ 2947387 w 7182035"/>
                <a:gd name="connsiteY2" fmla="*/ 352095 h 974411"/>
                <a:gd name="connsiteX3" fmla="*/ 4057095 w 7182035"/>
                <a:gd name="connsiteY3" fmla="*/ 5867 h 974411"/>
                <a:gd name="connsiteX4" fmla="*/ 5015885 w 7182035"/>
                <a:gd name="connsiteY4" fmla="*/ 147908 h 974411"/>
                <a:gd name="connsiteX5" fmla="*/ 6090082 w 7182035"/>
                <a:gd name="connsiteY5" fmla="*/ 325462 h 974411"/>
                <a:gd name="connsiteX6" fmla="*/ 7182035 w 7182035"/>
                <a:gd name="connsiteY6" fmla="*/ 778224 h 974411"/>
                <a:gd name="connsiteX0" fmla="*/ 0 w 7182035"/>
                <a:gd name="connsiteY0" fmla="*/ 815805 h 994237"/>
                <a:gd name="connsiteX1" fmla="*/ 1544714 w 7182035"/>
                <a:gd name="connsiteY1" fmla="*/ 966726 h 994237"/>
                <a:gd name="connsiteX2" fmla="*/ 2947387 w 7182035"/>
                <a:gd name="connsiteY2" fmla="*/ 371921 h 994237"/>
                <a:gd name="connsiteX3" fmla="*/ 4057095 w 7182035"/>
                <a:gd name="connsiteY3" fmla="*/ 25693 h 994237"/>
                <a:gd name="connsiteX4" fmla="*/ 5131295 w 7182035"/>
                <a:gd name="connsiteY4" fmla="*/ 61202 h 994237"/>
                <a:gd name="connsiteX5" fmla="*/ 6090082 w 7182035"/>
                <a:gd name="connsiteY5" fmla="*/ 345288 h 994237"/>
                <a:gd name="connsiteX6" fmla="*/ 7182035 w 7182035"/>
                <a:gd name="connsiteY6" fmla="*/ 798050 h 994237"/>
                <a:gd name="connsiteX0" fmla="*/ 0 w 7182035"/>
                <a:gd name="connsiteY0" fmla="*/ 821726 h 1000158"/>
                <a:gd name="connsiteX1" fmla="*/ 1544714 w 7182035"/>
                <a:gd name="connsiteY1" fmla="*/ 972647 h 1000158"/>
                <a:gd name="connsiteX2" fmla="*/ 2947387 w 7182035"/>
                <a:gd name="connsiteY2" fmla="*/ 377842 h 1000158"/>
                <a:gd name="connsiteX3" fmla="*/ 4057095 w 7182035"/>
                <a:gd name="connsiteY3" fmla="*/ 31614 h 1000158"/>
                <a:gd name="connsiteX4" fmla="*/ 5131295 w 7182035"/>
                <a:gd name="connsiteY4" fmla="*/ 67123 h 1000158"/>
                <a:gd name="connsiteX5" fmla="*/ 5974673 w 7182035"/>
                <a:gd name="connsiteY5" fmla="*/ 484374 h 1000158"/>
                <a:gd name="connsiteX6" fmla="*/ 7182035 w 7182035"/>
                <a:gd name="connsiteY6" fmla="*/ 803971 h 1000158"/>
                <a:gd name="connsiteX0" fmla="*/ 0 w 5974696"/>
                <a:gd name="connsiteY0" fmla="*/ 821726 h 1079179"/>
                <a:gd name="connsiteX1" fmla="*/ 1544714 w 5974696"/>
                <a:gd name="connsiteY1" fmla="*/ 972647 h 1079179"/>
                <a:gd name="connsiteX2" fmla="*/ 2947387 w 5974696"/>
                <a:gd name="connsiteY2" fmla="*/ 377842 h 1079179"/>
                <a:gd name="connsiteX3" fmla="*/ 4057095 w 5974696"/>
                <a:gd name="connsiteY3" fmla="*/ 31614 h 1079179"/>
                <a:gd name="connsiteX4" fmla="*/ 5131295 w 5974696"/>
                <a:gd name="connsiteY4" fmla="*/ 67123 h 1079179"/>
                <a:gd name="connsiteX5" fmla="*/ 5974673 w 5974696"/>
                <a:gd name="connsiteY5" fmla="*/ 484374 h 1079179"/>
                <a:gd name="connsiteX6" fmla="*/ 5166804 w 5974696"/>
                <a:gd name="connsiteY6" fmla="*/ 1079179 h 1079179"/>
                <a:gd name="connsiteX0" fmla="*/ 0 w 6205511"/>
                <a:gd name="connsiteY0" fmla="*/ 827306 h 1084759"/>
                <a:gd name="connsiteX1" fmla="*/ 1544714 w 6205511"/>
                <a:gd name="connsiteY1" fmla="*/ 978227 h 1084759"/>
                <a:gd name="connsiteX2" fmla="*/ 2947387 w 6205511"/>
                <a:gd name="connsiteY2" fmla="*/ 383422 h 1084759"/>
                <a:gd name="connsiteX3" fmla="*/ 4057095 w 6205511"/>
                <a:gd name="connsiteY3" fmla="*/ 37194 h 1084759"/>
                <a:gd name="connsiteX4" fmla="*/ 5131295 w 6205511"/>
                <a:gd name="connsiteY4" fmla="*/ 72703 h 1084759"/>
                <a:gd name="connsiteX5" fmla="*/ 6205492 w 6205511"/>
                <a:gd name="connsiteY5" fmla="*/ 596486 h 1084759"/>
                <a:gd name="connsiteX6" fmla="*/ 5166804 w 6205511"/>
                <a:gd name="connsiteY6" fmla="*/ 1084759 h 1084759"/>
                <a:gd name="connsiteX0" fmla="*/ 0 w 6214237"/>
                <a:gd name="connsiteY0" fmla="*/ 827306 h 1005738"/>
                <a:gd name="connsiteX1" fmla="*/ 1544714 w 6214237"/>
                <a:gd name="connsiteY1" fmla="*/ 978227 h 1005738"/>
                <a:gd name="connsiteX2" fmla="*/ 2947387 w 6214237"/>
                <a:gd name="connsiteY2" fmla="*/ 383422 h 1005738"/>
                <a:gd name="connsiteX3" fmla="*/ 4057095 w 6214237"/>
                <a:gd name="connsiteY3" fmla="*/ 37194 h 1005738"/>
                <a:gd name="connsiteX4" fmla="*/ 5131295 w 6214237"/>
                <a:gd name="connsiteY4" fmla="*/ 72703 h 1005738"/>
                <a:gd name="connsiteX5" fmla="*/ 6205492 w 6214237"/>
                <a:gd name="connsiteY5" fmla="*/ 596486 h 1005738"/>
                <a:gd name="connsiteX6" fmla="*/ 4518734 w 6214237"/>
                <a:gd name="connsiteY6" fmla="*/ 853939 h 1005738"/>
                <a:gd name="connsiteX0" fmla="*/ 0 w 6214237"/>
                <a:gd name="connsiteY0" fmla="*/ 827306 h 1052250"/>
                <a:gd name="connsiteX1" fmla="*/ 1544714 w 6214237"/>
                <a:gd name="connsiteY1" fmla="*/ 978227 h 1052250"/>
                <a:gd name="connsiteX2" fmla="*/ 2947387 w 6214237"/>
                <a:gd name="connsiteY2" fmla="*/ 383422 h 1052250"/>
                <a:gd name="connsiteX3" fmla="*/ 4057095 w 6214237"/>
                <a:gd name="connsiteY3" fmla="*/ 37194 h 1052250"/>
                <a:gd name="connsiteX4" fmla="*/ 5131295 w 6214237"/>
                <a:gd name="connsiteY4" fmla="*/ 72703 h 1052250"/>
                <a:gd name="connsiteX5" fmla="*/ 6205492 w 6214237"/>
                <a:gd name="connsiteY5" fmla="*/ 596486 h 1052250"/>
                <a:gd name="connsiteX6" fmla="*/ 4518734 w 6214237"/>
                <a:gd name="connsiteY6" fmla="*/ 853939 h 1052250"/>
                <a:gd name="connsiteX0" fmla="*/ 0 w 6205981"/>
                <a:gd name="connsiteY0" fmla="*/ 827306 h 1150593"/>
                <a:gd name="connsiteX1" fmla="*/ 1544714 w 6205981"/>
                <a:gd name="connsiteY1" fmla="*/ 978227 h 1150593"/>
                <a:gd name="connsiteX2" fmla="*/ 2947387 w 6205981"/>
                <a:gd name="connsiteY2" fmla="*/ 383422 h 1150593"/>
                <a:gd name="connsiteX3" fmla="*/ 4057095 w 6205981"/>
                <a:gd name="connsiteY3" fmla="*/ 37194 h 1150593"/>
                <a:gd name="connsiteX4" fmla="*/ 5131295 w 6205981"/>
                <a:gd name="connsiteY4" fmla="*/ 72703 h 1150593"/>
                <a:gd name="connsiteX5" fmla="*/ 6205492 w 6205981"/>
                <a:gd name="connsiteY5" fmla="*/ 596486 h 1150593"/>
                <a:gd name="connsiteX6" fmla="*/ 4998129 w 6205981"/>
                <a:gd name="connsiteY6" fmla="*/ 969349 h 1150593"/>
                <a:gd name="connsiteX0" fmla="*/ 0 w 5806870"/>
                <a:gd name="connsiteY0" fmla="*/ 831362 h 1166669"/>
                <a:gd name="connsiteX1" fmla="*/ 1544714 w 5806870"/>
                <a:gd name="connsiteY1" fmla="*/ 982283 h 1166669"/>
                <a:gd name="connsiteX2" fmla="*/ 2947387 w 5806870"/>
                <a:gd name="connsiteY2" fmla="*/ 387478 h 1166669"/>
                <a:gd name="connsiteX3" fmla="*/ 4057095 w 5806870"/>
                <a:gd name="connsiteY3" fmla="*/ 41250 h 1166669"/>
                <a:gd name="connsiteX4" fmla="*/ 5131295 w 5806870"/>
                <a:gd name="connsiteY4" fmla="*/ 76759 h 1166669"/>
                <a:gd name="connsiteX5" fmla="*/ 5805997 w 5806870"/>
                <a:gd name="connsiteY5" fmla="*/ 671563 h 1166669"/>
                <a:gd name="connsiteX6" fmla="*/ 4998129 w 5806870"/>
                <a:gd name="connsiteY6" fmla="*/ 973405 h 1166669"/>
                <a:gd name="connsiteX0" fmla="*/ 0 w 5806034"/>
                <a:gd name="connsiteY0" fmla="*/ 831362 h 1181767"/>
                <a:gd name="connsiteX1" fmla="*/ 1544714 w 5806034"/>
                <a:gd name="connsiteY1" fmla="*/ 982283 h 1181767"/>
                <a:gd name="connsiteX2" fmla="*/ 2947387 w 5806034"/>
                <a:gd name="connsiteY2" fmla="*/ 387478 h 1181767"/>
                <a:gd name="connsiteX3" fmla="*/ 4057095 w 5806034"/>
                <a:gd name="connsiteY3" fmla="*/ 41250 h 1181767"/>
                <a:gd name="connsiteX4" fmla="*/ 5131295 w 5806034"/>
                <a:gd name="connsiteY4" fmla="*/ 76759 h 1181767"/>
                <a:gd name="connsiteX5" fmla="*/ 5805997 w 5806034"/>
                <a:gd name="connsiteY5" fmla="*/ 671563 h 1181767"/>
                <a:gd name="connsiteX6" fmla="*/ 4998129 w 5806034"/>
                <a:gd name="connsiteY6" fmla="*/ 973405 h 1181767"/>
                <a:gd name="connsiteX0" fmla="*/ 0 w 5806034"/>
                <a:gd name="connsiteY0" fmla="*/ 831362 h 1181767"/>
                <a:gd name="connsiteX1" fmla="*/ 1544714 w 5806034"/>
                <a:gd name="connsiteY1" fmla="*/ 982283 h 1181767"/>
                <a:gd name="connsiteX2" fmla="*/ 2947387 w 5806034"/>
                <a:gd name="connsiteY2" fmla="*/ 387478 h 1181767"/>
                <a:gd name="connsiteX3" fmla="*/ 4057095 w 5806034"/>
                <a:gd name="connsiteY3" fmla="*/ 41250 h 1181767"/>
                <a:gd name="connsiteX4" fmla="*/ 5131295 w 5806034"/>
                <a:gd name="connsiteY4" fmla="*/ 76759 h 1181767"/>
                <a:gd name="connsiteX5" fmla="*/ 5805997 w 5806034"/>
                <a:gd name="connsiteY5" fmla="*/ 671563 h 1181767"/>
                <a:gd name="connsiteX6" fmla="*/ 4998129 w 5806034"/>
                <a:gd name="connsiteY6" fmla="*/ 973405 h 118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6034" h="1181767">
                  <a:moveTo>
                    <a:pt x="0" y="831362"/>
                  </a:moveTo>
                  <a:cubicBezTo>
                    <a:pt x="865573" y="812865"/>
                    <a:pt x="1053483" y="1056264"/>
                    <a:pt x="1544714" y="982283"/>
                  </a:cubicBezTo>
                  <a:cubicBezTo>
                    <a:pt x="2035945" y="908302"/>
                    <a:pt x="2528657" y="544317"/>
                    <a:pt x="2947387" y="387478"/>
                  </a:cubicBezTo>
                  <a:cubicBezTo>
                    <a:pt x="3366117" y="230639"/>
                    <a:pt x="3693110" y="93036"/>
                    <a:pt x="4057095" y="41250"/>
                  </a:cubicBezTo>
                  <a:cubicBezTo>
                    <a:pt x="4421080" y="-10536"/>
                    <a:pt x="4839811" y="-28293"/>
                    <a:pt x="5131295" y="76759"/>
                  </a:cubicBezTo>
                  <a:cubicBezTo>
                    <a:pt x="5422779" y="181811"/>
                    <a:pt x="5810436" y="433345"/>
                    <a:pt x="5805997" y="671563"/>
                  </a:cubicBezTo>
                  <a:cubicBezTo>
                    <a:pt x="5801558" y="909781"/>
                    <a:pt x="5674312" y="1491270"/>
                    <a:pt x="4998129" y="973405"/>
                  </a:cubicBezTo>
                </a:path>
              </a:pathLst>
            </a:custGeom>
            <a:noFill/>
            <a:ln w="14922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21EFC0EB-6571-4058-AD14-E8B90BB12255}"/>
                </a:ext>
              </a:extLst>
            </p:cNvPr>
            <p:cNvGrpSpPr/>
            <p:nvPr/>
          </p:nvGrpSpPr>
          <p:grpSpPr>
            <a:xfrm rot="20377220">
              <a:off x="4162083" y="2727292"/>
              <a:ext cx="523783" cy="548936"/>
              <a:chOff x="2617433" y="2610035"/>
              <a:chExt cx="523783" cy="548936"/>
            </a:xfrm>
          </p:grpSpPr>
          <p:cxnSp>
            <p:nvCxnSpPr>
              <p:cNvPr id="16" name="Straight Arrow Connector 15">
                <a:extLst>
                  <a:ext uri="{FF2B5EF4-FFF2-40B4-BE49-F238E27FC236}">
                    <a16:creationId xmlns:a16="http://schemas.microsoft.com/office/drawing/2014/main" id="{D4C75A25-7624-4D32-B42C-AC44F9A0EF90}"/>
                  </a:ext>
                </a:extLst>
              </p:cNvPr>
              <p:cNvCxnSpPr>
                <a:cxnSpLocks/>
              </p:cNvCxnSpPr>
              <p:nvPr/>
            </p:nvCxnSpPr>
            <p:spPr>
              <a:xfrm flipV="1">
                <a:off x="2769833" y="2610035"/>
                <a:ext cx="0" cy="346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8A7B36B-99CB-4E79-BE59-838BE68462B0}"/>
                  </a:ext>
                </a:extLst>
              </p:cNvPr>
              <p:cNvCxnSpPr>
                <a:cxnSpLocks/>
              </p:cNvCxnSpPr>
              <p:nvPr/>
            </p:nvCxnSpPr>
            <p:spPr>
              <a:xfrm>
                <a:off x="2769833" y="2956264"/>
                <a:ext cx="371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5B97181-4B02-4BFB-AE6A-E66027158AE6}"/>
                  </a:ext>
                </a:extLst>
              </p:cNvPr>
              <p:cNvCxnSpPr>
                <a:cxnSpLocks/>
              </p:cNvCxnSpPr>
              <p:nvPr/>
            </p:nvCxnSpPr>
            <p:spPr>
              <a:xfrm flipH="1">
                <a:off x="2617433" y="2956264"/>
                <a:ext cx="152400" cy="202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526245E7-4170-4D56-B001-00B2EDF51EAF}"/>
                </a:ext>
              </a:extLst>
            </p:cNvPr>
            <p:cNvGrpSpPr/>
            <p:nvPr/>
          </p:nvGrpSpPr>
          <p:grpSpPr>
            <a:xfrm rot="20554572">
              <a:off x="5591390" y="2084905"/>
              <a:ext cx="523783" cy="548936"/>
              <a:chOff x="2617433" y="2610035"/>
              <a:chExt cx="523783" cy="548936"/>
            </a:xfrm>
          </p:grpSpPr>
          <p:cxnSp>
            <p:nvCxnSpPr>
              <p:cNvPr id="20" name="Straight Arrow Connector 19">
                <a:extLst>
                  <a:ext uri="{FF2B5EF4-FFF2-40B4-BE49-F238E27FC236}">
                    <a16:creationId xmlns:a16="http://schemas.microsoft.com/office/drawing/2014/main" id="{B35B931F-6072-4DA7-956E-0BF9C3DD6930}"/>
                  </a:ext>
                </a:extLst>
              </p:cNvPr>
              <p:cNvCxnSpPr>
                <a:cxnSpLocks/>
              </p:cNvCxnSpPr>
              <p:nvPr/>
            </p:nvCxnSpPr>
            <p:spPr>
              <a:xfrm flipV="1">
                <a:off x="2769833" y="2610035"/>
                <a:ext cx="0" cy="346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D962E09-9190-4F6C-9FAE-0DF0BA19D6C0}"/>
                  </a:ext>
                </a:extLst>
              </p:cNvPr>
              <p:cNvCxnSpPr>
                <a:cxnSpLocks/>
              </p:cNvCxnSpPr>
              <p:nvPr/>
            </p:nvCxnSpPr>
            <p:spPr>
              <a:xfrm>
                <a:off x="2769833" y="2956264"/>
                <a:ext cx="371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B5E9C17-7876-414D-85C8-17C58A5E8A49}"/>
                  </a:ext>
                </a:extLst>
              </p:cNvPr>
              <p:cNvCxnSpPr>
                <a:cxnSpLocks/>
              </p:cNvCxnSpPr>
              <p:nvPr/>
            </p:nvCxnSpPr>
            <p:spPr>
              <a:xfrm flipH="1">
                <a:off x="2617433" y="2956264"/>
                <a:ext cx="152400" cy="202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382E814F-894F-442D-A823-4BC5020F4EA2}"/>
                </a:ext>
              </a:extLst>
            </p:cNvPr>
            <p:cNvGrpSpPr/>
            <p:nvPr/>
          </p:nvGrpSpPr>
          <p:grpSpPr>
            <a:xfrm rot="1694051">
              <a:off x="7643610" y="2020797"/>
              <a:ext cx="523783" cy="548936"/>
              <a:chOff x="2617433" y="2610035"/>
              <a:chExt cx="523783" cy="548936"/>
            </a:xfrm>
          </p:grpSpPr>
          <p:cxnSp>
            <p:nvCxnSpPr>
              <p:cNvPr id="24" name="Straight Arrow Connector 23">
                <a:extLst>
                  <a:ext uri="{FF2B5EF4-FFF2-40B4-BE49-F238E27FC236}">
                    <a16:creationId xmlns:a16="http://schemas.microsoft.com/office/drawing/2014/main" id="{5C5E4F21-6647-4E92-BCC1-3584856B15ED}"/>
                  </a:ext>
                </a:extLst>
              </p:cNvPr>
              <p:cNvCxnSpPr>
                <a:cxnSpLocks/>
              </p:cNvCxnSpPr>
              <p:nvPr/>
            </p:nvCxnSpPr>
            <p:spPr>
              <a:xfrm flipV="1">
                <a:off x="2769833" y="2610035"/>
                <a:ext cx="0" cy="346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92D77AD-0B2B-41B6-A41F-D7E9A8C4385E}"/>
                  </a:ext>
                </a:extLst>
              </p:cNvPr>
              <p:cNvCxnSpPr>
                <a:cxnSpLocks/>
              </p:cNvCxnSpPr>
              <p:nvPr/>
            </p:nvCxnSpPr>
            <p:spPr>
              <a:xfrm>
                <a:off x="2769833" y="2956264"/>
                <a:ext cx="371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DCE06E0-D1D2-4779-93EE-DD025DB59923}"/>
                  </a:ext>
                </a:extLst>
              </p:cNvPr>
              <p:cNvCxnSpPr>
                <a:cxnSpLocks/>
              </p:cNvCxnSpPr>
              <p:nvPr/>
            </p:nvCxnSpPr>
            <p:spPr>
              <a:xfrm flipH="1">
                <a:off x="2617433" y="2956264"/>
                <a:ext cx="152400" cy="202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383529B1-3455-4B36-885E-92D6E9B98F43}"/>
                </a:ext>
              </a:extLst>
            </p:cNvPr>
            <p:cNvGrpSpPr/>
            <p:nvPr/>
          </p:nvGrpSpPr>
          <p:grpSpPr>
            <a:xfrm rot="12587798">
              <a:off x="7165694" y="2910040"/>
              <a:ext cx="523783" cy="548936"/>
              <a:chOff x="2617433" y="2610035"/>
              <a:chExt cx="523783" cy="548936"/>
            </a:xfrm>
          </p:grpSpPr>
          <p:cxnSp>
            <p:nvCxnSpPr>
              <p:cNvPr id="28" name="Straight Arrow Connector 27">
                <a:extLst>
                  <a:ext uri="{FF2B5EF4-FFF2-40B4-BE49-F238E27FC236}">
                    <a16:creationId xmlns:a16="http://schemas.microsoft.com/office/drawing/2014/main" id="{DE68F3F3-0957-4AD6-B8D2-07AE48D6C559}"/>
                  </a:ext>
                </a:extLst>
              </p:cNvPr>
              <p:cNvCxnSpPr>
                <a:cxnSpLocks/>
              </p:cNvCxnSpPr>
              <p:nvPr/>
            </p:nvCxnSpPr>
            <p:spPr>
              <a:xfrm flipV="1">
                <a:off x="2769833" y="2610035"/>
                <a:ext cx="0" cy="346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E23B628-9A46-4E50-963C-2AB742755B15}"/>
                  </a:ext>
                </a:extLst>
              </p:cNvPr>
              <p:cNvCxnSpPr>
                <a:cxnSpLocks/>
              </p:cNvCxnSpPr>
              <p:nvPr/>
            </p:nvCxnSpPr>
            <p:spPr>
              <a:xfrm>
                <a:off x="2769833" y="2956264"/>
                <a:ext cx="371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C998255-7D04-47F4-AA54-A681D9A6ABB7}"/>
                  </a:ext>
                </a:extLst>
              </p:cNvPr>
              <p:cNvCxnSpPr>
                <a:cxnSpLocks/>
              </p:cNvCxnSpPr>
              <p:nvPr/>
            </p:nvCxnSpPr>
            <p:spPr>
              <a:xfrm flipH="1">
                <a:off x="2617433" y="2956264"/>
                <a:ext cx="152400" cy="202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3" name="Freeform: Shape 32">
              <a:extLst>
                <a:ext uri="{FF2B5EF4-FFF2-40B4-BE49-F238E27FC236}">
                  <a16:creationId xmlns:a16="http://schemas.microsoft.com/office/drawing/2014/main" id="{0CDB5749-762E-4FB5-8C17-DDEE763163EF}"/>
                </a:ext>
              </a:extLst>
            </p:cNvPr>
            <p:cNvSpPr/>
            <p:nvPr/>
          </p:nvSpPr>
          <p:spPr>
            <a:xfrm>
              <a:off x="2533650" y="3026894"/>
              <a:ext cx="1288834" cy="179044"/>
            </a:xfrm>
            <a:custGeom>
              <a:avLst/>
              <a:gdLst>
                <a:gd name="connsiteX0" fmla="*/ 0 w 1314450"/>
                <a:gd name="connsiteY0" fmla="*/ 13747 h 156622"/>
                <a:gd name="connsiteX1" fmla="*/ 733425 w 1314450"/>
                <a:gd name="connsiteY1" fmla="*/ 13747 h 156622"/>
                <a:gd name="connsiteX2" fmla="*/ 1314450 w 1314450"/>
                <a:gd name="connsiteY2" fmla="*/ 156622 h 156622"/>
                <a:gd name="connsiteX0" fmla="*/ 0 w 1314450"/>
                <a:gd name="connsiteY0" fmla="*/ 4610 h 147485"/>
                <a:gd name="connsiteX1" fmla="*/ 743360 w 1314450"/>
                <a:gd name="connsiteY1" fmla="*/ 28770 h 147485"/>
                <a:gd name="connsiteX2" fmla="*/ 1314450 w 1314450"/>
                <a:gd name="connsiteY2" fmla="*/ 147485 h 147485"/>
                <a:gd name="connsiteX0" fmla="*/ 0 w 1393927"/>
                <a:gd name="connsiteY0" fmla="*/ 3755 h 107974"/>
                <a:gd name="connsiteX1" fmla="*/ 743360 w 1393927"/>
                <a:gd name="connsiteY1" fmla="*/ 27915 h 107974"/>
                <a:gd name="connsiteX2" fmla="*/ 1393927 w 1393927"/>
                <a:gd name="connsiteY2" fmla="*/ 107974 h 107974"/>
                <a:gd name="connsiteX0" fmla="*/ 0 w 1393927"/>
                <a:gd name="connsiteY0" fmla="*/ 3755 h 107974"/>
                <a:gd name="connsiteX1" fmla="*/ 743360 w 1393927"/>
                <a:gd name="connsiteY1" fmla="*/ 27915 h 107974"/>
                <a:gd name="connsiteX2" fmla="*/ 1393927 w 1393927"/>
                <a:gd name="connsiteY2" fmla="*/ 107974 h 107974"/>
                <a:gd name="connsiteX0" fmla="*/ 0 w 1344254"/>
                <a:gd name="connsiteY0" fmla="*/ 3418 h 88309"/>
                <a:gd name="connsiteX1" fmla="*/ 743360 w 1344254"/>
                <a:gd name="connsiteY1" fmla="*/ 27578 h 88309"/>
                <a:gd name="connsiteX2" fmla="*/ 1344254 w 1344254"/>
                <a:gd name="connsiteY2" fmla="*/ 88309 h 88309"/>
                <a:gd name="connsiteX0" fmla="*/ 0 w 1344254"/>
                <a:gd name="connsiteY0" fmla="*/ 3418 h 88309"/>
                <a:gd name="connsiteX1" fmla="*/ 653949 w 1344254"/>
                <a:gd name="connsiteY1" fmla="*/ 27578 h 88309"/>
                <a:gd name="connsiteX2" fmla="*/ 1344254 w 1344254"/>
                <a:gd name="connsiteY2" fmla="*/ 88309 h 88309"/>
                <a:gd name="connsiteX0" fmla="*/ 0 w 1344254"/>
                <a:gd name="connsiteY0" fmla="*/ 5938 h 90829"/>
                <a:gd name="connsiteX1" fmla="*/ 644014 w 1344254"/>
                <a:gd name="connsiteY1" fmla="*/ 15602 h 90829"/>
                <a:gd name="connsiteX2" fmla="*/ 1344254 w 1344254"/>
                <a:gd name="connsiteY2" fmla="*/ 90829 h 90829"/>
              </a:gdLst>
              <a:ahLst/>
              <a:cxnLst>
                <a:cxn ang="0">
                  <a:pos x="connsiteX0" y="connsiteY0"/>
                </a:cxn>
                <a:cxn ang="0">
                  <a:pos x="connsiteX1" y="connsiteY1"/>
                </a:cxn>
                <a:cxn ang="0">
                  <a:pos x="connsiteX2" y="connsiteY2"/>
                </a:cxn>
              </a:cxnLst>
              <a:rect l="l" t="t" r="r" b="b"/>
              <a:pathLst>
                <a:path w="1344254" h="90829">
                  <a:moveTo>
                    <a:pt x="0" y="5938"/>
                  </a:moveTo>
                  <a:cubicBezTo>
                    <a:pt x="257175" y="-5968"/>
                    <a:pt x="419972" y="1454"/>
                    <a:pt x="644014" y="15602"/>
                  </a:cubicBezTo>
                  <a:cubicBezTo>
                    <a:pt x="868056" y="29750"/>
                    <a:pt x="1153652" y="68743"/>
                    <a:pt x="1344254" y="90829"/>
                  </a:cubicBezTo>
                </a:path>
              </a:pathLst>
            </a:custGeom>
            <a:noFill/>
            <a:ln w="25400">
              <a:solidFill>
                <a:schemeClr val="tx1"/>
              </a:solidFill>
              <a:prstDash val="dash"/>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8C1E7F2-3032-4A95-BAAA-BD14D251ACD9}"/>
                    </a:ext>
                  </a:extLst>
                </p:cNvPr>
                <p:cNvSpPr txBox="1"/>
                <p:nvPr/>
              </p:nvSpPr>
              <p:spPr>
                <a:xfrm>
                  <a:off x="3185527" y="2727241"/>
                  <a:ext cx="1650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𝑠</m:t>
                        </m:r>
                      </m:oMath>
                    </m:oMathPara>
                  </a14:m>
                  <a:endParaRPr lang="en-US" dirty="0"/>
                </a:p>
              </p:txBody>
            </p:sp>
          </mc:Choice>
          <mc:Fallback xmlns="">
            <p:sp>
              <p:nvSpPr>
                <p:cNvPr id="34" name="TextBox 33">
                  <a:extLst>
                    <a:ext uri="{FF2B5EF4-FFF2-40B4-BE49-F238E27FC236}">
                      <a16:creationId xmlns:a16="http://schemas.microsoft.com/office/drawing/2014/main" id="{D8C1E7F2-3032-4A95-BAAA-BD14D251ACD9}"/>
                    </a:ext>
                  </a:extLst>
                </p:cNvPr>
                <p:cNvSpPr txBox="1">
                  <a:spLocks noRot="1" noChangeAspect="1" noMove="1" noResize="1" noEditPoints="1" noAdjustHandles="1" noChangeArrowheads="1" noChangeShapeType="1" noTextEdit="1"/>
                </p:cNvSpPr>
                <p:nvPr/>
              </p:nvSpPr>
              <p:spPr>
                <a:xfrm>
                  <a:off x="3185527" y="2727241"/>
                  <a:ext cx="165045" cy="276999"/>
                </a:xfrm>
                <a:prstGeom prst="rect">
                  <a:avLst/>
                </a:prstGeom>
                <a:blipFill>
                  <a:blip r:embed="rId3"/>
                  <a:stretch>
                    <a:fillRect l="-22222" r="-18519"/>
                  </a:stretch>
                </a:blipFill>
              </p:spPr>
              <p:txBody>
                <a:bodyPr/>
                <a:lstStyle/>
                <a:p>
                  <a:r>
                    <a:rPr lang="en-US">
                      <a:noFill/>
                    </a:rPr>
                    <a:t> </a:t>
                  </a:r>
                </a:p>
              </p:txBody>
            </p:sp>
          </mc:Fallback>
        </mc:AlternateContent>
      </p:grpSp>
      <p:grpSp>
        <p:nvGrpSpPr>
          <p:cNvPr id="9" name="Group 8">
            <a:extLst>
              <a:ext uri="{FF2B5EF4-FFF2-40B4-BE49-F238E27FC236}">
                <a16:creationId xmlns:a16="http://schemas.microsoft.com/office/drawing/2014/main" id="{02117725-43A1-4605-B762-A0416C75CD2A}"/>
              </a:ext>
            </a:extLst>
          </p:cNvPr>
          <p:cNvGrpSpPr/>
          <p:nvPr/>
        </p:nvGrpSpPr>
        <p:grpSpPr>
          <a:xfrm>
            <a:off x="2525579" y="4156234"/>
            <a:ext cx="1559071" cy="982501"/>
            <a:chOff x="2525579" y="4156234"/>
            <a:chExt cx="1559071" cy="982501"/>
          </a:xfrm>
        </p:grpSpPr>
        <p:sp>
          <p:nvSpPr>
            <p:cNvPr id="47" name="Freeform: Shape 46">
              <a:extLst>
                <a:ext uri="{FF2B5EF4-FFF2-40B4-BE49-F238E27FC236}">
                  <a16:creationId xmlns:a16="http://schemas.microsoft.com/office/drawing/2014/main" id="{5B0B1C93-B587-413C-9D16-20A115DE1AB5}"/>
                </a:ext>
              </a:extLst>
            </p:cNvPr>
            <p:cNvSpPr/>
            <p:nvPr/>
          </p:nvSpPr>
          <p:spPr>
            <a:xfrm>
              <a:off x="2677472" y="4491684"/>
              <a:ext cx="1032676" cy="10454"/>
            </a:xfrm>
            <a:custGeom>
              <a:avLst/>
              <a:gdLst>
                <a:gd name="connsiteX0" fmla="*/ 0 w 7182035"/>
                <a:gd name="connsiteY0" fmla="*/ 774074 h 1000704"/>
                <a:gd name="connsiteX1" fmla="*/ 2166152 w 7182035"/>
                <a:gd name="connsiteY1" fmla="*/ 978260 h 1000704"/>
                <a:gd name="connsiteX2" fmla="*/ 2716567 w 7182035"/>
                <a:gd name="connsiteY2" fmla="*/ 303557 h 1000704"/>
                <a:gd name="connsiteX3" fmla="*/ 4048218 w 7182035"/>
                <a:gd name="connsiteY3" fmla="*/ 10594 h 1000704"/>
                <a:gd name="connsiteX4" fmla="*/ 5157927 w 7182035"/>
                <a:gd name="connsiteY4" fmla="*/ 649786 h 1000704"/>
                <a:gd name="connsiteX5" fmla="*/ 6090082 w 7182035"/>
                <a:gd name="connsiteY5" fmla="*/ 303557 h 1000704"/>
                <a:gd name="connsiteX6" fmla="*/ 7182035 w 7182035"/>
                <a:gd name="connsiteY6" fmla="*/ 756319 h 1000704"/>
                <a:gd name="connsiteX0" fmla="*/ 0 w 7182035"/>
                <a:gd name="connsiteY0" fmla="*/ 773549 h 932278"/>
                <a:gd name="connsiteX1" fmla="*/ 1997476 w 7182035"/>
                <a:gd name="connsiteY1" fmla="*/ 897836 h 932278"/>
                <a:gd name="connsiteX2" fmla="*/ 2716567 w 7182035"/>
                <a:gd name="connsiteY2" fmla="*/ 303032 h 932278"/>
                <a:gd name="connsiteX3" fmla="*/ 4048218 w 7182035"/>
                <a:gd name="connsiteY3" fmla="*/ 10069 h 932278"/>
                <a:gd name="connsiteX4" fmla="*/ 5157927 w 7182035"/>
                <a:gd name="connsiteY4" fmla="*/ 649261 h 932278"/>
                <a:gd name="connsiteX5" fmla="*/ 6090082 w 7182035"/>
                <a:gd name="connsiteY5" fmla="*/ 303032 h 932278"/>
                <a:gd name="connsiteX6" fmla="*/ 7182035 w 7182035"/>
                <a:gd name="connsiteY6" fmla="*/ 755794 h 932278"/>
                <a:gd name="connsiteX0" fmla="*/ 0 w 7182035"/>
                <a:gd name="connsiteY0" fmla="*/ 771475 h 928248"/>
                <a:gd name="connsiteX1" fmla="*/ 1997476 w 7182035"/>
                <a:gd name="connsiteY1" fmla="*/ 895762 h 928248"/>
                <a:gd name="connsiteX2" fmla="*/ 2947387 w 7182035"/>
                <a:gd name="connsiteY2" fmla="*/ 327591 h 928248"/>
                <a:gd name="connsiteX3" fmla="*/ 4048218 w 7182035"/>
                <a:gd name="connsiteY3" fmla="*/ 7995 h 928248"/>
                <a:gd name="connsiteX4" fmla="*/ 5157927 w 7182035"/>
                <a:gd name="connsiteY4" fmla="*/ 647187 h 928248"/>
                <a:gd name="connsiteX5" fmla="*/ 6090082 w 7182035"/>
                <a:gd name="connsiteY5" fmla="*/ 300958 h 928248"/>
                <a:gd name="connsiteX6" fmla="*/ 7182035 w 7182035"/>
                <a:gd name="connsiteY6" fmla="*/ 753720 h 928248"/>
                <a:gd name="connsiteX0" fmla="*/ 0 w 7182035"/>
                <a:gd name="connsiteY0" fmla="*/ 627299 h 784072"/>
                <a:gd name="connsiteX1" fmla="*/ 1997476 w 7182035"/>
                <a:gd name="connsiteY1" fmla="*/ 751586 h 784072"/>
                <a:gd name="connsiteX2" fmla="*/ 2947387 w 7182035"/>
                <a:gd name="connsiteY2" fmla="*/ 183415 h 784072"/>
                <a:gd name="connsiteX3" fmla="*/ 4048218 w 7182035"/>
                <a:gd name="connsiteY3" fmla="*/ 14740 h 784072"/>
                <a:gd name="connsiteX4" fmla="*/ 5157927 w 7182035"/>
                <a:gd name="connsiteY4" fmla="*/ 503011 h 784072"/>
                <a:gd name="connsiteX5" fmla="*/ 6090082 w 7182035"/>
                <a:gd name="connsiteY5" fmla="*/ 156782 h 784072"/>
                <a:gd name="connsiteX6" fmla="*/ 7182035 w 7182035"/>
                <a:gd name="connsiteY6" fmla="*/ 609544 h 784072"/>
                <a:gd name="connsiteX0" fmla="*/ 0 w 7182035"/>
                <a:gd name="connsiteY0" fmla="*/ 627562 h 798625"/>
                <a:gd name="connsiteX1" fmla="*/ 1633491 w 7182035"/>
                <a:gd name="connsiteY1" fmla="*/ 769605 h 798625"/>
                <a:gd name="connsiteX2" fmla="*/ 2947387 w 7182035"/>
                <a:gd name="connsiteY2" fmla="*/ 183678 h 798625"/>
                <a:gd name="connsiteX3" fmla="*/ 4048218 w 7182035"/>
                <a:gd name="connsiteY3" fmla="*/ 15003 h 798625"/>
                <a:gd name="connsiteX4" fmla="*/ 5157927 w 7182035"/>
                <a:gd name="connsiteY4" fmla="*/ 503274 h 798625"/>
                <a:gd name="connsiteX5" fmla="*/ 6090082 w 7182035"/>
                <a:gd name="connsiteY5" fmla="*/ 157045 h 798625"/>
                <a:gd name="connsiteX6" fmla="*/ 7182035 w 7182035"/>
                <a:gd name="connsiteY6" fmla="*/ 609807 h 798625"/>
                <a:gd name="connsiteX0" fmla="*/ 0 w 7182035"/>
                <a:gd name="connsiteY0" fmla="*/ 627696 h 806128"/>
                <a:gd name="connsiteX1" fmla="*/ 1544714 w 7182035"/>
                <a:gd name="connsiteY1" fmla="*/ 778617 h 806128"/>
                <a:gd name="connsiteX2" fmla="*/ 2947387 w 7182035"/>
                <a:gd name="connsiteY2" fmla="*/ 183812 h 806128"/>
                <a:gd name="connsiteX3" fmla="*/ 4048218 w 7182035"/>
                <a:gd name="connsiteY3" fmla="*/ 15137 h 806128"/>
                <a:gd name="connsiteX4" fmla="*/ 5157927 w 7182035"/>
                <a:gd name="connsiteY4" fmla="*/ 503408 h 806128"/>
                <a:gd name="connsiteX5" fmla="*/ 6090082 w 7182035"/>
                <a:gd name="connsiteY5" fmla="*/ 157179 h 806128"/>
                <a:gd name="connsiteX6" fmla="*/ 7182035 w 7182035"/>
                <a:gd name="connsiteY6" fmla="*/ 609941 h 806128"/>
                <a:gd name="connsiteX0" fmla="*/ 0 w 7182035"/>
                <a:gd name="connsiteY0" fmla="*/ 625480 h 803912"/>
                <a:gd name="connsiteX1" fmla="*/ 1544714 w 7182035"/>
                <a:gd name="connsiteY1" fmla="*/ 776401 h 803912"/>
                <a:gd name="connsiteX2" fmla="*/ 2947387 w 7182035"/>
                <a:gd name="connsiteY2" fmla="*/ 181596 h 803912"/>
                <a:gd name="connsiteX3" fmla="*/ 4048218 w 7182035"/>
                <a:gd name="connsiteY3" fmla="*/ 12921 h 803912"/>
                <a:gd name="connsiteX4" fmla="*/ 5140172 w 7182035"/>
                <a:gd name="connsiteY4" fmla="*/ 465681 h 803912"/>
                <a:gd name="connsiteX5" fmla="*/ 6090082 w 7182035"/>
                <a:gd name="connsiteY5" fmla="*/ 154963 h 803912"/>
                <a:gd name="connsiteX6" fmla="*/ 7182035 w 7182035"/>
                <a:gd name="connsiteY6" fmla="*/ 607725 h 803912"/>
                <a:gd name="connsiteX0" fmla="*/ 0 w 7182035"/>
                <a:gd name="connsiteY0" fmla="*/ 657355 h 835787"/>
                <a:gd name="connsiteX1" fmla="*/ 1544714 w 7182035"/>
                <a:gd name="connsiteY1" fmla="*/ 808276 h 835787"/>
                <a:gd name="connsiteX2" fmla="*/ 2947387 w 7182035"/>
                <a:gd name="connsiteY2" fmla="*/ 213471 h 835787"/>
                <a:gd name="connsiteX3" fmla="*/ 4048218 w 7182035"/>
                <a:gd name="connsiteY3" fmla="*/ 44796 h 835787"/>
                <a:gd name="connsiteX4" fmla="*/ 5015885 w 7182035"/>
                <a:gd name="connsiteY4" fmla="*/ 9284 h 835787"/>
                <a:gd name="connsiteX5" fmla="*/ 6090082 w 7182035"/>
                <a:gd name="connsiteY5" fmla="*/ 186838 h 835787"/>
                <a:gd name="connsiteX6" fmla="*/ 7182035 w 7182035"/>
                <a:gd name="connsiteY6" fmla="*/ 639600 h 835787"/>
                <a:gd name="connsiteX0" fmla="*/ 0 w 7182035"/>
                <a:gd name="connsiteY0" fmla="*/ 795979 h 974411"/>
                <a:gd name="connsiteX1" fmla="*/ 1544714 w 7182035"/>
                <a:gd name="connsiteY1" fmla="*/ 946900 h 974411"/>
                <a:gd name="connsiteX2" fmla="*/ 2947387 w 7182035"/>
                <a:gd name="connsiteY2" fmla="*/ 352095 h 974411"/>
                <a:gd name="connsiteX3" fmla="*/ 4057095 w 7182035"/>
                <a:gd name="connsiteY3" fmla="*/ 5867 h 974411"/>
                <a:gd name="connsiteX4" fmla="*/ 5015885 w 7182035"/>
                <a:gd name="connsiteY4" fmla="*/ 147908 h 974411"/>
                <a:gd name="connsiteX5" fmla="*/ 6090082 w 7182035"/>
                <a:gd name="connsiteY5" fmla="*/ 325462 h 974411"/>
                <a:gd name="connsiteX6" fmla="*/ 7182035 w 7182035"/>
                <a:gd name="connsiteY6" fmla="*/ 778224 h 974411"/>
                <a:gd name="connsiteX0" fmla="*/ 0 w 7182035"/>
                <a:gd name="connsiteY0" fmla="*/ 815805 h 994237"/>
                <a:gd name="connsiteX1" fmla="*/ 1544714 w 7182035"/>
                <a:gd name="connsiteY1" fmla="*/ 966726 h 994237"/>
                <a:gd name="connsiteX2" fmla="*/ 2947387 w 7182035"/>
                <a:gd name="connsiteY2" fmla="*/ 371921 h 994237"/>
                <a:gd name="connsiteX3" fmla="*/ 4057095 w 7182035"/>
                <a:gd name="connsiteY3" fmla="*/ 25693 h 994237"/>
                <a:gd name="connsiteX4" fmla="*/ 5131295 w 7182035"/>
                <a:gd name="connsiteY4" fmla="*/ 61202 h 994237"/>
                <a:gd name="connsiteX5" fmla="*/ 6090082 w 7182035"/>
                <a:gd name="connsiteY5" fmla="*/ 345288 h 994237"/>
                <a:gd name="connsiteX6" fmla="*/ 7182035 w 7182035"/>
                <a:gd name="connsiteY6" fmla="*/ 798050 h 994237"/>
                <a:gd name="connsiteX0" fmla="*/ 0 w 7182035"/>
                <a:gd name="connsiteY0" fmla="*/ 821726 h 1000158"/>
                <a:gd name="connsiteX1" fmla="*/ 1544714 w 7182035"/>
                <a:gd name="connsiteY1" fmla="*/ 972647 h 1000158"/>
                <a:gd name="connsiteX2" fmla="*/ 2947387 w 7182035"/>
                <a:gd name="connsiteY2" fmla="*/ 377842 h 1000158"/>
                <a:gd name="connsiteX3" fmla="*/ 4057095 w 7182035"/>
                <a:gd name="connsiteY3" fmla="*/ 31614 h 1000158"/>
                <a:gd name="connsiteX4" fmla="*/ 5131295 w 7182035"/>
                <a:gd name="connsiteY4" fmla="*/ 67123 h 1000158"/>
                <a:gd name="connsiteX5" fmla="*/ 5974673 w 7182035"/>
                <a:gd name="connsiteY5" fmla="*/ 484374 h 1000158"/>
                <a:gd name="connsiteX6" fmla="*/ 7182035 w 7182035"/>
                <a:gd name="connsiteY6" fmla="*/ 803971 h 1000158"/>
                <a:gd name="connsiteX0" fmla="*/ 0 w 5974696"/>
                <a:gd name="connsiteY0" fmla="*/ 821726 h 1079179"/>
                <a:gd name="connsiteX1" fmla="*/ 1544714 w 5974696"/>
                <a:gd name="connsiteY1" fmla="*/ 972647 h 1079179"/>
                <a:gd name="connsiteX2" fmla="*/ 2947387 w 5974696"/>
                <a:gd name="connsiteY2" fmla="*/ 377842 h 1079179"/>
                <a:gd name="connsiteX3" fmla="*/ 4057095 w 5974696"/>
                <a:gd name="connsiteY3" fmla="*/ 31614 h 1079179"/>
                <a:gd name="connsiteX4" fmla="*/ 5131295 w 5974696"/>
                <a:gd name="connsiteY4" fmla="*/ 67123 h 1079179"/>
                <a:gd name="connsiteX5" fmla="*/ 5974673 w 5974696"/>
                <a:gd name="connsiteY5" fmla="*/ 484374 h 1079179"/>
                <a:gd name="connsiteX6" fmla="*/ 5166804 w 5974696"/>
                <a:gd name="connsiteY6" fmla="*/ 1079179 h 1079179"/>
                <a:gd name="connsiteX0" fmla="*/ 0 w 6205511"/>
                <a:gd name="connsiteY0" fmla="*/ 827306 h 1084759"/>
                <a:gd name="connsiteX1" fmla="*/ 1544714 w 6205511"/>
                <a:gd name="connsiteY1" fmla="*/ 978227 h 1084759"/>
                <a:gd name="connsiteX2" fmla="*/ 2947387 w 6205511"/>
                <a:gd name="connsiteY2" fmla="*/ 383422 h 1084759"/>
                <a:gd name="connsiteX3" fmla="*/ 4057095 w 6205511"/>
                <a:gd name="connsiteY3" fmla="*/ 37194 h 1084759"/>
                <a:gd name="connsiteX4" fmla="*/ 5131295 w 6205511"/>
                <a:gd name="connsiteY4" fmla="*/ 72703 h 1084759"/>
                <a:gd name="connsiteX5" fmla="*/ 6205492 w 6205511"/>
                <a:gd name="connsiteY5" fmla="*/ 596486 h 1084759"/>
                <a:gd name="connsiteX6" fmla="*/ 5166804 w 6205511"/>
                <a:gd name="connsiteY6" fmla="*/ 1084759 h 1084759"/>
                <a:gd name="connsiteX0" fmla="*/ 0 w 6214237"/>
                <a:gd name="connsiteY0" fmla="*/ 827306 h 1005738"/>
                <a:gd name="connsiteX1" fmla="*/ 1544714 w 6214237"/>
                <a:gd name="connsiteY1" fmla="*/ 978227 h 1005738"/>
                <a:gd name="connsiteX2" fmla="*/ 2947387 w 6214237"/>
                <a:gd name="connsiteY2" fmla="*/ 383422 h 1005738"/>
                <a:gd name="connsiteX3" fmla="*/ 4057095 w 6214237"/>
                <a:gd name="connsiteY3" fmla="*/ 37194 h 1005738"/>
                <a:gd name="connsiteX4" fmla="*/ 5131295 w 6214237"/>
                <a:gd name="connsiteY4" fmla="*/ 72703 h 1005738"/>
                <a:gd name="connsiteX5" fmla="*/ 6205492 w 6214237"/>
                <a:gd name="connsiteY5" fmla="*/ 596486 h 1005738"/>
                <a:gd name="connsiteX6" fmla="*/ 4518734 w 6214237"/>
                <a:gd name="connsiteY6" fmla="*/ 853939 h 1005738"/>
                <a:gd name="connsiteX0" fmla="*/ 0 w 6214237"/>
                <a:gd name="connsiteY0" fmla="*/ 827306 h 1052250"/>
                <a:gd name="connsiteX1" fmla="*/ 1544714 w 6214237"/>
                <a:gd name="connsiteY1" fmla="*/ 978227 h 1052250"/>
                <a:gd name="connsiteX2" fmla="*/ 2947387 w 6214237"/>
                <a:gd name="connsiteY2" fmla="*/ 383422 h 1052250"/>
                <a:gd name="connsiteX3" fmla="*/ 4057095 w 6214237"/>
                <a:gd name="connsiteY3" fmla="*/ 37194 h 1052250"/>
                <a:gd name="connsiteX4" fmla="*/ 5131295 w 6214237"/>
                <a:gd name="connsiteY4" fmla="*/ 72703 h 1052250"/>
                <a:gd name="connsiteX5" fmla="*/ 6205492 w 6214237"/>
                <a:gd name="connsiteY5" fmla="*/ 596486 h 1052250"/>
                <a:gd name="connsiteX6" fmla="*/ 4518734 w 6214237"/>
                <a:gd name="connsiteY6" fmla="*/ 853939 h 1052250"/>
                <a:gd name="connsiteX0" fmla="*/ 0 w 6205981"/>
                <a:gd name="connsiteY0" fmla="*/ 827306 h 1150593"/>
                <a:gd name="connsiteX1" fmla="*/ 1544714 w 6205981"/>
                <a:gd name="connsiteY1" fmla="*/ 978227 h 1150593"/>
                <a:gd name="connsiteX2" fmla="*/ 2947387 w 6205981"/>
                <a:gd name="connsiteY2" fmla="*/ 383422 h 1150593"/>
                <a:gd name="connsiteX3" fmla="*/ 4057095 w 6205981"/>
                <a:gd name="connsiteY3" fmla="*/ 37194 h 1150593"/>
                <a:gd name="connsiteX4" fmla="*/ 5131295 w 6205981"/>
                <a:gd name="connsiteY4" fmla="*/ 72703 h 1150593"/>
                <a:gd name="connsiteX5" fmla="*/ 6205492 w 6205981"/>
                <a:gd name="connsiteY5" fmla="*/ 596486 h 1150593"/>
                <a:gd name="connsiteX6" fmla="*/ 4998129 w 6205981"/>
                <a:gd name="connsiteY6" fmla="*/ 969349 h 1150593"/>
                <a:gd name="connsiteX0" fmla="*/ 0 w 5806870"/>
                <a:gd name="connsiteY0" fmla="*/ 831362 h 1166669"/>
                <a:gd name="connsiteX1" fmla="*/ 1544714 w 5806870"/>
                <a:gd name="connsiteY1" fmla="*/ 982283 h 1166669"/>
                <a:gd name="connsiteX2" fmla="*/ 2947387 w 5806870"/>
                <a:gd name="connsiteY2" fmla="*/ 387478 h 1166669"/>
                <a:gd name="connsiteX3" fmla="*/ 4057095 w 5806870"/>
                <a:gd name="connsiteY3" fmla="*/ 41250 h 1166669"/>
                <a:gd name="connsiteX4" fmla="*/ 5131295 w 5806870"/>
                <a:gd name="connsiteY4" fmla="*/ 76759 h 1166669"/>
                <a:gd name="connsiteX5" fmla="*/ 5805997 w 5806870"/>
                <a:gd name="connsiteY5" fmla="*/ 671563 h 1166669"/>
                <a:gd name="connsiteX6" fmla="*/ 4998129 w 5806870"/>
                <a:gd name="connsiteY6" fmla="*/ 973405 h 1166669"/>
                <a:gd name="connsiteX0" fmla="*/ 0 w 5806034"/>
                <a:gd name="connsiteY0" fmla="*/ 831362 h 1181767"/>
                <a:gd name="connsiteX1" fmla="*/ 1544714 w 5806034"/>
                <a:gd name="connsiteY1" fmla="*/ 982283 h 1181767"/>
                <a:gd name="connsiteX2" fmla="*/ 2947387 w 5806034"/>
                <a:gd name="connsiteY2" fmla="*/ 387478 h 1181767"/>
                <a:gd name="connsiteX3" fmla="*/ 4057095 w 5806034"/>
                <a:gd name="connsiteY3" fmla="*/ 41250 h 1181767"/>
                <a:gd name="connsiteX4" fmla="*/ 5131295 w 5806034"/>
                <a:gd name="connsiteY4" fmla="*/ 76759 h 1181767"/>
                <a:gd name="connsiteX5" fmla="*/ 5805997 w 5806034"/>
                <a:gd name="connsiteY5" fmla="*/ 671563 h 1181767"/>
                <a:gd name="connsiteX6" fmla="*/ 4998129 w 5806034"/>
                <a:gd name="connsiteY6" fmla="*/ 973405 h 1181767"/>
                <a:gd name="connsiteX0" fmla="*/ 0 w 5806034"/>
                <a:gd name="connsiteY0" fmla="*/ 831362 h 1181767"/>
                <a:gd name="connsiteX1" fmla="*/ 1544714 w 5806034"/>
                <a:gd name="connsiteY1" fmla="*/ 982283 h 1181767"/>
                <a:gd name="connsiteX2" fmla="*/ 2947387 w 5806034"/>
                <a:gd name="connsiteY2" fmla="*/ 387478 h 1181767"/>
                <a:gd name="connsiteX3" fmla="*/ 4057095 w 5806034"/>
                <a:gd name="connsiteY3" fmla="*/ 41250 h 1181767"/>
                <a:gd name="connsiteX4" fmla="*/ 5131295 w 5806034"/>
                <a:gd name="connsiteY4" fmla="*/ 76759 h 1181767"/>
                <a:gd name="connsiteX5" fmla="*/ 5805997 w 5806034"/>
                <a:gd name="connsiteY5" fmla="*/ 671563 h 1181767"/>
                <a:gd name="connsiteX6" fmla="*/ 4998129 w 5806034"/>
                <a:gd name="connsiteY6" fmla="*/ 973405 h 1181767"/>
                <a:gd name="connsiteX0" fmla="*/ 0 w 5806034"/>
                <a:gd name="connsiteY0" fmla="*/ 831362 h 996321"/>
                <a:gd name="connsiteX1" fmla="*/ 1544714 w 5806034"/>
                <a:gd name="connsiteY1" fmla="*/ 982283 h 996321"/>
                <a:gd name="connsiteX2" fmla="*/ 2947387 w 5806034"/>
                <a:gd name="connsiteY2" fmla="*/ 387478 h 996321"/>
                <a:gd name="connsiteX3" fmla="*/ 4057095 w 5806034"/>
                <a:gd name="connsiteY3" fmla="*/ 41250 h 996321"/>
                <a:gd name="connsiteX4" fmla="*/ 5131295 w 5806034"/>
                <a:gd name="connsiteY4" fmla="*/ 76759 h 996321"/>
                <a:gd name="connsiteX5" fmla="*/ 5805997 w 5806034"/>
                <a:gd name="connsiteY5" fmla="*/ 671563 h 996321"/>
                <a:gd name="connsiteX0" fmla="*/ 0 w 5131295"/>
                <a:gd name="connsiteY0" fmla="*/ 831362 h 996321"/>
                <a:gd name="connsiteX1" fmla="*/ 1544714 w 5131295"/>
                <a:gd name="connsiteY1" fmla="*/ 982283 h 996321"/>
                <a:gd name="connsiteX2" fmla="*/ 2947387 w 5131295"/>
                <a:gd name="connsiteY2" fmla="*/ 387478 h 996321"/>
                <a:gd name="connsiteX3" fmla="*/ 4057095 w 5131295"/>
                <a:gd name="connsiteY3" fmla="*/ 41250 h 996321"/>
                <a:gd name="connsiteX4" fmla="*/ 5131295 w 5131295"/>
                <a:gd name="connsiteY4" fmla="*/ 76759 h 996321"/>
                <a:gd name="connsiteX0" fmla="*/ 0 w 4057095"/>
                <a:gd name="connsiteY0" fmla="*/ 790112 h 955071"/>
                <a:gd name="connsiteX1" fmla="*/ 1544714 w 4057095"/>
                <a:gd name="connsiteY1" fmla="*/ 941033 h 955071"/>
                <a:gd name="connsiteX2" fmla="*/ 2947387 w 4057095"/>
                <a:gd name="connsiteY2" fmla="*/ 346228 h 955071"/>
                <a:gd name="connsiteX3" fmla="*/ 4057095 w 4057095"/>
                <a:gd name="connsiteY3" fmla="*/ 0 h 955071"/>
                <a:gd name="connsiteX0" fmla="*/ 0 w 2947387"/>
                <a:gd name="connsiteY0" fmla="*/ 443884 h 608843"/>
                <a:gd name="connsiteX1" fmla="*/ 1544714 w 2947387"/>
                <a:gd name="connsiteY1" fmla="*/ 594805 h 608843"/>
                <a:gd name="connsiteX2" fmla="*/ 2947387 w 2947387"/>
                <a:gd name="connsiteY2" fmla="*/ 0 h 608843"/>
                <a:gd name="connsiteX0" fmla="*/ 0 w 2947387"/>
                <a:gd name="connsiteY0" fmla="*/ 443884 h 443884"/>
                <a:gd name="connsiteX1" fmla="*/ 1573289 w 2947387"/>
                <a:gd name="connsiteY1" fmla="*/ 109030 h 443884"/>
                <a:gd name="connsiteX2" fmla="*/ 2947387 w 2947387"/>
                <a:gd name="connsiteY2" fmla="*/ 0 h 443884"/>
                <a:gd name="connsiteX0" fmla="*/ 0 w 2947387"/>
                <a:gd name="connsiteY0" fmla="*/ 443884 h 443884"/>
                <a:gd name="connsiteX1" fmla="*/ 1573289 w 2947387"/>
                <a:gd name="connsiteY1" fmla="*/ 347155 h 443884"/>
                <a:gd name="connsiteX2" fmla="*/ 2947387 w 2947387"/>
                <a:gd name="connsiteY2" fmla="*/ 0 h 443884"/>
                <a:gd name="connsiteX0" fmla="*/ 0 w 2280637"/>
                <a:gd name="connsiteY0" fmla="*/ 117353 h 593806"/>
                <a:gd name="connsiteX1" fmla="*/ 1573289 w 2280637"/>
                <a:gd name="connsiteY1" fmla="*/ 20624 h 593806"/>
                <a:gd name="connsiteX2" fmla="*/ 2280637 w 2280637"/>
                <a:gd name="connsiteY2" fmla="*/ 568819 h 593806"/>
                <a:gd name="connsiteX0" fmla="*/ 0 w 2280637"/>
                <a:gd name="connsiteY0" fmla="*/ 67918 h 546453"/>
                <a:gd name="connsiteX1" fmla="*/ 1068464 w 2280637"/>
                <a:gd name="connsiteY1" fmla="*/ 28339 h 546453"/>
                <a:gd name="connsiteX2" fmla="*/ 2280637 w 2280637"/>
                <a:gd name="connsiteY2" fmla="*/ 519384 h 546453"/>
                <a:gd name="connsiteX0" fmla="*/ 0 w 1832962"/>
                <a:gd name="connsiteY0" fmla="*/ 68605 h 556352"/>
                <a:gd name="connsiteX1" fmla="*/ 1068464 w 1832962"/>
                <a:gd name="connsiteY1" fmla="*/ 29026 h 556352"/>
                <a:gd name="connsiteX2" fmla="*/ 1832962 w 1832962"/>
                <a:gd name="connsiteY2" fmla="*/ 529596 h 556352"/>
                <a:gd name="connsiteX0" fmla="*/ 0 w 1832962"/>
                <a:gd name="connsiteY0" fmla="*/ 68605 h 529596"/>
                <a:gd name="connsiteX1" fmla="*/ 1068464 w 1832962"/>
                <a:gd name="connsiteY1" fmla="*/ 29026 h 529596"/>
                <a:gd name="connsiteX2" fmla="*/ 1832962 w 1832962"/>
                <a:gd name="connsiteY2" fmla="*/ 529596 h 529596"/>
                <a:gd name="connsiteX0" fmla="*/ 0 w 1832962"/>
                <a:gd name="connsiteY0" fmla="*/ 68605 h 529596"/>
                <a:gd name="connsiteX1" fmla="*/ 1068464 w 1832962"/>
                <a:gd name="connsiteY1" fmla="*/ 29026 h 529596"/>
                <a:gd name="connsiteX2" fmla="*/ 1832962 w 1832962"/>
                <a:gd name="connsiteY2" fmla="*/ 529596 h 529596"/>
                <a:gd name="connsiteX0" fmla="*/ 0 w 1832962"/>
                <a:gd name="connsiteY0" fmla="*/ 52374 h 513365"/>
                <a:gd name="connsiteX1" fmla="*/ 1068464 w 1832962"/>
                <a:gd name="connsiteY1" fmla="*/ 12795 h 513365"/>
                <a:gd name="connsiteX2" fmla="*/ 1832962 w 1832962"/>
                <a:gd name="connsiteY2" fmla="*/ 513365 h 513365"/>
                <a:gd name="connsiteX0" fmla="*/ 0 w 1068464"/>
                <a:gd name="connsiteY0" fmla="*/ 52374 h 52374"/>
                <a:gd name="connsiteX1" fmla="*/ 1068464 w 1068464"/>
                <a:gd name="connsiteY1" fmla="*/ 12795 h 52374"/>
                <a:gd name="connsiteX0" fmla="*/ 0 w 1316114"/>
                <a:gd name="connsiteY0" fmla="*/ 465 h 560961"/>
                <a:gd name="connsiteX1" fmla="*/ 1316114 w 1316114"/>
                <a:gd name="connsiteY1" fmla="*/ 560961 h 560961"/>
                <a:gd name="connsiteX0" fmla="*/ 0 w 1316114"/>
                <a:gd name="connsiteY0" fmla="*/ 833 h 561329"/>
                <a:gd name="connsiteX1" fmla="*/ 1316114 w 1316114"/>
                <a:gd name="connsiteY1" fmla="*/ 561329 h 561329"/>
                <a:gd name="connsiteX0" fmla="*/ 0 w 1316114"/>
                <a:gd name="connsiteY0" fmla="*/ 1243 h 561739"/>
                <a:gd name="connsiteX1" fmla="*/ 1316114 w 1316114"/>
                <a:gd name="connsiteY1" fmla="*/ 561739 h 561739"/>
                <a:gd name="connsiteX0" fmla="*/ 0 w 1316114"/>
                <a:gd name="connsiteY0" fmla="*/ 13686 h 574182"/>
                <a:gd name="connsiteX1" fmla="*/ 1316114 w 1316114"/>
                <a:gd name="connsiteY1" fmla="*/ 574182 h 574182"/>
                <a:gd name="connsiteX0" fmla="*/ 0 w 1316114"/>
                <a:gd name="connsiteY0" fmla="*/ 17938 h 578434"/>
                <a:gd name="connsiteX1" fmla="*/ 1316114 w 1316114"/>
                <a:gd name="connsiteY1" fmla="*/ 578434 h 578434"/>
                <a:gd name="connsiteX0" fmla="*/ 0 w 1573124"/>
                <a:gd name="connsiteY0" fmla="*/ 129183 h 287545"/>
                <a:gd name="connsiteX1" fmla="*/ 1573124 w 1573124"/>
                <a:gd name="connsiteY1" fmla="*/ 287545 h 287545"/>
                <a:gd name="connsiteX0" fmla="*/ 0 w 1393217"/>
                <a:gd name="connsiteY0" fmla="*/ 236279 h 236280"/>
                <a:gd name="connsiteX1" fmla="*/ 1393217 w 1393217"/>
                <a:gd name="connsiteY1" fmla="*/ 227085 h 236280"/>
                <a:gd name="connsiteX0" fmla="*/ 0 w 1393217"/>
                <a:gd name="connsiteY0" fmla="*/ 38200 h 38200"/>
                <a:gd name="connsiteX1" fmla="*/ 1393217 w 1393217"/>
                <a:gd name="connsiteY1" fmla="*/ 29006 h 38200"/>
                <a:gd name="connsiteX0" fmla="*/ 0 w 1393217"/>
                <a:gd name="connsiteY0" fmla="*/ 12260 h 12260"/>
                <a:gd name="connsiteX1" fmla="*/ 1393217 w 1393217"/>
                <a:gd name="connsiteY1" fmla="*/ 3066 h 12260"/>
              </a:gdLst>
              <a:ahLst/>
              <a:cxnLst>
                <a:cxn ang="0">
                  <a:pos x="connsiteX0" y="connsiteY0"/>
                </a:cxn>
                <a:cxn ang="0">
                  <a:pos x="connsiteX1" y="connsiteY1"/>
                </a:cxn>
              </a:cxnLst>
              <a:rect l="l" t="t" r="r" b="b"/>
              <a:pathLst>
                <a:path w="1393217" h="12260">
                  <a:moveTo>
                    <a:pt x="0" y="12260"/>
                  </a:moveTo>
                  <a:cubicBezTo>
                    <a:pt x="656023" y="3636"/>
                    <a:pt x="932614" y="-4659"/>
                    <a:pt x="1393217" y="3066"/>
                  </a:cubicBezTo>
                </a:path>
              </a:pathLst>
            </a:custGeom>
            <a:noFill/>
            <a:ln w="14922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 name="Group 47">
              <a:extLst>
                <a:ext uri="{FF2B5EF4-FFF2-40B4-BE49-F238E27FC236}">
                  <a16:creationId xmlns:a16="http://schemas.microsoft.com/office/drawing/2014/main" id="{DCCDB683-AED9-4BFC-9301-8EEF4667E35F}"/>
                </a:ext>
              </a:extLst>
            </p:cNvPr>
            <p:cNvGrpSpPr/>
            <p:nvPr/>
          </p:nvGrpSpPr>
          <p:grpSpPr>
            <a:xfrm>
              <a:off x="2525579" y="4156234"/>
              <a:ext cx="523783" cy="548936"/>
              <a:chOff x="2617433" y="2610035"/>
              <a:chExt cx="523783" cy="548936"/>
            </a:xfrm>
          </p:grpSpPr>
          <p:cxnSp>
            <p:nvCxnSpPr>
              <p:cNvPr id="53" name="Straight Arrow Connector 52">
                <a:extLst>
                  <a:ext uri="{FF2B5EF4-FFF2-40B4-BE49-F238E27FC236}">
                    <a16:creationId xmlns:a16="http://schemas.microsoft.com/office/drawing/2014/main" id="{D12338ED-6EFC-436C-894A-09C430C846F0}"/>
                  </a:ext>
                </a:extLst>
              </p:cNvPr>
              <p:cNvCxnSpPr>
                <a:cxnSpLocks/>
              </p:cNvCxnSpPr>
              <p:nvPr/>
            </p:nvCxnSpPr>
            <p:spPr>
              <a:xfrm flipV="1">
                <a:off x="2769833" y="2610035"/>
                <a:ext cx="0" cy="346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F81F0BB-B69F-4454-A59D-06E079204A22}"/>
                  </a:ext>
                </a:extLst>
              </p:cNvPr>
              <p:cNvCxnSpPr>
                <a:cxnSpLocks/>
              </p:cNvCxnSpPr>
              <p:nvPr/>
            </p:nvCxnSpPr>
            <p:spPr>
              <a:xfrm>
                <a:off x="2769833" y="2956264"/>
                <a:ext cx="371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F396603-12A5-4455-8DFC-BD27F7A7C419}"/>
                  </a:ext>
                </a:extLst>
              </p:cNvPr>
              <p:cNvCxnSpPr>
                <a:cxnSpLocks/>
              </p:cNvCxnSpPr>
              <p:nvPr/>
            </p:nvCxnSpPr>
            <p:spPr>
              <a:xfrm flipH="1">
                <a:off x="2617433" y="2956264"/>
                <a:ext cx="152400" cy="202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a:extLst>
                <a:ext uri="{FF2B5EF4-FFF2-40B4-BE49-F238E27FC236}">
                  <a16:creationId xmlns:a16="http://schemas.microsoft.com/office/drawing/2014/main" id="{364E6F9F-E437-4641-A070-875AEA6AA698}"/>
                </a:ext>
              </a:extLst>
            </p:cNvPr>
            <p:cNvCxnSpPr>
              <a:cxnSpLocks/>
            </p:cNvCxnSpPr>
            <p:nvPr/>
          </p:nvCxnSpPr>
          <p:spPr>
            <a:xfrm flipH="1" flipV="1">
              <a:off x="3643534" y="4224419"/>
              <a:ext cx="69734" cy="264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47D63F7-BF1D-4945-92EF-6172E1A331E8}"/>
                </a:ext>
              </a:extLst>
            </p:cNvPr>
            <p:cNvCxnSpPr>
              <a:cxnSpLocks/>
            </p:cNvCxnSpPr>
            <p:nvPr/>
          </p:nvCxnSpPr>
          <p:spPr>
            <a:xfrm>
              <a:off x="3713267" y="4488901"/>
              <a:ext cx="371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21CF09A-3198-4453-B3FD-14C5BEA2ABB5}"/>
                </a:ext>
              </a:extLst>
            </p:cNvPr>
            <p:cNvCxnSpPr>
              <a:cxnSpLocks/>
            </p:cNvCxnSpPr>
            <p:nvPr/>
          </p:nvCxnSpPr>
          <p:spPr>
            <a:xfrm flipH="1">
              <a:off x="3695700" y="4488901"/>
              <a:ext cx="17567" cy="288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Arc 61">
              <a:extLst>
                <a:ext uri="{FF2B5EF4-FFF2-40B4-BE49-F238E27FC236}">
                  <a16:creationId xmlns:a16="http://schemas.microsoft.com/office/drawing/2014/main" id="{B464BC28-181E-47EB-8E39-1888901D7AF4}"/>
                </a:ext>
              </a:extLst>
            </p:cNvPr>
            <p:cNvSpPr/>
            <p:nvPr/>
          </p:nvSpPr>
          <p:spPr>
            <a:xfrm rot="19137454" flipH="1">
              <a:off x="3316856" y="4251268"/>
              <a:ext cx="554519" cy="491284"/>
            </a:xfrm>
            <a:prstGeom prst="arc">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4F86753B-369A-4F2E-9694-C1EF00F098EC}"/>
                    </a:ext>
                  </a:extLst>
                </p:cNvPr>
                <p:cNvSpPr txBox="1"/>
                <p:nvPr/>
              </p:nvSpPr>
              <p:spPr>
                <a:xfrm>
                  <a:off x="2543563" y="4769403"/>
                  <a:ext cx="1322412" cy="369332"/>
                </a:xfrm>
                <a:prstGeom prst="rect">
                  <a:avLst/>
                </a:prstGeom>
                <a:noFill/>
              </p:spPr>
              <p:txBody>
                <a:bodyPr wrap="square" rtlCol="0">
                  <a:spAutoFit/>
                </a:bodyPr>
                <a:lstStyle/>
                <a:p>
                  <a:r>
                    <a:rPr lang="en-US" dirty="0"/>
                    <a:t>Torsion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b="0" i="1" smtClean="0">
                              <a:latin typeface="Cambria Math" panose="02040503050406030204" pitchFamily="18" charset="0"/>
                            </a:rPr>
                            <m:t>𝑧</m:t>
                          </m:r>
                        </m:sub>
                      </m:sSub>
                    </m:oMath>
                  </a14:m>
                  <a:r>
                    <a:rPr lang="en-US" dirty="0"/>
                    <a:t>)</a:t>
                  </a:r>
                </a:p>
              </p:txBody>
            </p:sp>
          </mc:Choice>
          <mc:Fallback xmlns="">
            <p:sp>
              <p:nvSpPr>
                <p:cNvPr id="63" name="TextBox 62">
                  <a:extLst>
                    <a:ext uri="{FF2B5EF4-FFF2-40B4-BE49-F238E27FC236}">
                      <a16:creationId xmlns:a16="http://schemas.microsoft.com/office/drawing/2014/main" id="{4F86753B-369A-4F2E-9694-C1EF00F098EC}"/>
                    </a:ext>
                  </a:extLst>
                </p:cNvPr>
                <p:cNvSpPr txBox="1">
                  <a:spLocks noRot="1" noChangeAspect="1" noMove="1" noResize="1" noEditPoints="1" noAdjustHandles="1" noChangeArrowheads="1" noChangeShapeType="1" noTextEdit="1"/>
                </p:cNvSpPr>
                <p:nvPr/>
              </p:nvSpPr>
              <p:spPr>
                <a:xfrm>
                  <a:off x="2543563" y="4769403"/>
                  <a:ext cx="1322412" cy="369332"/>
                </a:xfrm>
                <a:prstGeom prst="rect">
                  <a:avLst/>
                </a:prstGeom>
                <a:blipFill>
                  <a:blip r:embed="rId4"/>
                  <a:stretch>
                    <a:fillRect l="-3687" t="-8197" r="-922" b="-24590"/>
                  </a:stretch>
                </a:blipFill>
              </p:spPr>
              <p:txBody>
                <a:bodyPr/>
                <a:lstStyle/>
                <a:p>
                  <a:r>
                    <a:rPr lang="en-US">
                      <a:noFill/>
                    </a:rPr>
                    <a:t> </a:t>
                  </a:r>
                </a:p>
              </p:txBody>
            </p:sp>
          </mc:Fallback>
        </mc:AlternateContent>
      </p:grpSp>
      <p:grpSp>
        <p:nvGrpSpPr>
          <p:cNvPr id="7" name="Group 6">
            <a:extLst>
              <a:ext uri="{FF2B5EF4-FFF2-40B4-BE49-F238E27FC236}">
                <a16:creationId xmlns:a16="http://schemas.microsoft.com/office/drawing/2014/main" id="{0BEA1989-E554-4A93-A6DB-30CB5502484B}"/>
              </a:ext>
            </a:extLst>
          </p:cNvPr>
          <p:cNvGrpSpPr/>
          <p:nvPr/>
        </p:nvGrpSpPr>
        <p:grpSpPr>
          <a:xfrm>
            <a:off x="592337" y="4017734"/>
            <a:ext cx="1533956" cy="1661883"/>
            <a:chOff x="592337" y="4017734"/>
            <a:chExt cx="1533956" cy="1661883"/>
          </a:xfrm>
        </p:grpSpPr>
        <p:grpSp>
          <p:nvGrpSpPr>
            <p:cNvPr id="45" name="Group 44">
              <a:extLst>
                <a:ext uri="{FF2B5EF4-FFF2-40B4-BE49-F238E27FC236}">
                  <a16:creationId xmlns:a16="http://schemas.microsoft.com/office/drawing/2014/main" id="{7E7E926A-4428-4D79-A4EE-7E57E76D4FC4}"/>
                </a:ext>
              </a:extLst>
            </p:cNvPr>
            <p:cNvGrpSpPr/>
            <p:nvPr/>
          </p:nvGrpSpPr>
          <p:grpSpPr>
            <a:xfrm>
              <a:off x="629157" y="4115105"/>
              <a:ext cx="1497136" cy="1145374"/>
              <a:chOff x="886332" y="3948184"/>
              <a:chExt cx="1497136" cy="1145374"/>
            </a:xfrm>
          </p:grpSpPr>
          <p:sp>
            <p:nvSpPr>
              <p:cNvPr id="35" name="Freeform: Shape 34">
                <a:extLst>
                  <a:ext uri="{FF2B5EF4-FFF2-40B4-BE49-F238E27FC236}">
                    <a16:creationId xmlns:a16="http://schemas.microsoft.com/office/drawing/2014/main" id="{BE48CEA1-9B37-4CD6-AA82-1A0A88B190E1}"/>
                  </a:ext>
                </a:extLst>
              </p:cNvPr>
              <p:cNvSpPr/>
              <p:nvPr/>
            </p:nvSpPr>
            <p:spPr>
              <a:xfrm>
                <a:off x="1038225" y="4278794"/>
                <a:ext cx="975526" cy="493231"/>
              </a:xfrm>
              <a:custGeom>
                <a:avLst/>
                <a:gdLst>
                  <a:gd name="connsiteX0" fmla="*/ 0 w 7182035"/>
                  <a:gd name="connsiteY0" fmla="*/ 774074 h 1000704"/>
                  <a:gd name="connsiteX1" fmla="*/ 2166152 w 7182035"/>
                  <a:gd name="connsiteY1" fmla="*/ 978260 h 1000704"/>
                  <a:gd name="connsiteX2" fmla="*/ 2716567 w 7182035"/>
                  <a:gd name="connsiteY2" fmla="*/ 303557 h 1000704"/>
                  <a:gd name="connsiteX3" fmla="*/ 4048218 w 7182035"/>
                  <a:gd name="connsiteY3" fmla="*/ 10594 h 1000704"/>
                  <a:gd name="connsiteX4" fmla="*/ 5157927 w 7182035"/>
                  <a:gd name="connsiteY4" fmla="*/ 649786 h 1000704"/>
                  <a:gd name="connsiteX5" fmla="*/ 6090082 w 7182035"/>
                  <a:gd name="connsiteY5" fmla="*/ 303557 h 1000704"/>
                  <a:gd name="connsiteX6" fmla="*/ 7182035 w 7182035"/>
                  <a:gd name="connsiteY6" fmla="*/ 756319 h 1000704"/>
                  <a:gd name="connsiteX0" fmla="*/ 0 w 7182035"/>
                  <a:gd name="connsiteY0" fmla="*/ 773549 h 932278"/>
                  <a:gd name="connsiteX1" fmla="*/ 1997476 w 7182035"/>
                  <a:gd name="connsiteY1" fmla="*/ 897836 h 932278"/>
                  <a:gd name="connsiteX2" fmla="*/ 2716567 w 7182035"/>
                  <a:gd name="connsiteY2" fmla="*/ 303032 h 932278"/>
                  <a:gd name="connsiteX3" fmla="*/ 4048218 w 7182035"/>
                  <a:gd name="connsiteY3" fmla="*/ 10069 h 932278"/>
                  <a:gd name="connsiteX4" fmla="*/ 5157927 w 7182035"/>
                  <a:gd name="connsiteY4" fmla="*/ 649261 h 932278"/>
                  <a:gd name="connsiteX5" fmla="*/ 6090082 w 7182035"/>
                  <a:gd name="connsiteY5" fmla="*/ 303032 h 932278"/>
                  <a:gd name="connsiteX6" fmla="*/ 7182035 w 7182035"/>
                  <a:gd name="connsiteY6" fmla="*/ 755794 h 932278"/>
                  <a:gd name="connsiteX0" fmla="*/ 0 w 7182035"/>
                  <a:gd name="connsiteY0" fmla="*/ 771475 h 928248"/>
                  <a:gd name="connsiteX1" fmla="*/ 1997476 w 7182035"/>
                  <a:gd name="connsiteY1" fmla="*/ 895762 h 928248"/>
                  <a:gd name="connsiteX2" fmla="*/ 2947387 w 7182035"/>
                  <a:gd name="connsiteY2" fmla="*/ 327591 h 928248"/>
                  <a:gd name="connsiteX3" fmla="*/ 4048218 w 7182035"/>
                  <a:gd name="connsiteY3" fmla="*/ 7995 h 928248"/>
                  <a:gd name="connsiteX4" fmla="*/ 5157927 w 7182035"/>
                  <a:gd name="connsiteY4" fmla="*/ 647187 h 928248"/>
                  <a:gd name="connsiteX5" fmla="*/ 6090082 w 7182035"/>
                  <a:gd name="connsiteY5" fmla="*/ 300958 h 928248"/>
                  <a:gd name="connsiteX6" fmla="*/ 7182035 w 7182035"/>
                  <a:gd name="connsiteY6" fmla="*/ 753720 h 928248"/>
                  <a:gd name="connsiteX0" fmla="*/ 0 w 7182035"/>
                  <a:gd name="connsiteY0" fmla="*/ 627299 h 784072"/>
                  <a:gd name="connsiteX1" fmla="*/ 1997476 w 7182035"/>
                  <a:gd name="connsiteY1" fmla="*/ 751586 h 784072"/>
                  <a:gd name="connsiteX2" fmla="*/ 2947387 w 7182035"/>
                  <a:gd name="connsiteY2" fmla="*/ 183415 h 784072"/>
                  <a:gd name="connsiteX3" fmla="*/ 4048218 w 7182035"/>
                  <a:gd name="connsiteY3" fmla="*/ 14740 h 784072"/>
                  <a:gd name="connsiteX4" fmla="*/ 5157927 w 7182035"/>
                  <a:gd name="connsiteY4" fmla="*/ 503011 h 784072"/>
                  <a:gd name="connsiteX5" fmla="*/ 6090082 w 7182035"/>
                  <a:gd name="connsiteY5" fmla="*/ 156782 h 784072"/>
                  <a:gd name="connsiteX6" fmla="*/ 7182035 w 7182035"/>
                  <a:gd name="connsiteY6" fmla="*/ 609544 h 784072"/>
                  <a:gd name="connsiteX0" fmla="*/ 0 w 7182035"/>
                  <a:gd name="connsiteY0" fmla="*/ 627562 h 798625"/>
                  <a:gd name="connsiteX1" fmla="*/ 1633491 w 7182035"/>
                  <a:gd name="connsiteY1" fmla="*/ 769605 h 798625"/>
                  <a:gd name="connsiteX2" fmla="*/ 2947387 w 7182035"/>
                  <a:gd name="connsiteY2" fmla="*/ 183678 h 798625"/>
                  <a:gd name="connsiteX3" fmla="*/ 4048218 w 7182035"/>
                  <a:gd name="connsiteY3" fmla="*/ 15003 h 798625"/>
                  <a:gd name="connsiteX4" fmla="*/ 5157927 w 7182035"/>
                  <a:gd name="connsiteY4" fmla="*/ 503274 h 798625"/>
                  <a:gd name="connsiteX5" fmla="*/ 6090082 w 7182035"/>
                  <a:gd name="connsiteY5" fmla="*/ 157045 h 798625"/>
                  <a:gd name="connsiteX6" fmla="*/ 7182035 w 7182035"/>
                  <a:gd name="connsiteY6" fmla="*/ 609807 h 798625"/>
                  <a:gd name="connsiteX0" fmla="*/ 0 w 7182035"/>
                  <a:gd name="connsiteY0" fmla="*/ 627696 h 806128"/>
                  <a:gd name="connsiteX1" fmla="*/ 1544714 w 7182035"/>
                  <a:gd name="connsiteY1" fmla="*/ 778617 h 806128"/>
                  <a:gd name="connsiteX2" fmla="*/ 2947387 w 7182035"/>
                  <a:gd name="connsiteY2" fmla="*/ 183812 h 806128"/>
                  <a:gd name="connsiteX3" fmla="*/ 4048218 w 7182035"/>
                  <a:gd name="connsiteY3" fmla="*/ 15137 h 806128"/>
                  <a:gd name="connsiteX4" fmla="*/ 5157927 w 7182035"/>
                  <a:gd name="connsiteY4" fmla="*/ 503408 h 806128"/>
                  <a:gd name="connsiteX5" fmla="*/ 6090082 w 7182035"/>
                  <a:gd name="connsiteY5" fmla="*/ 157179 h 806128"/>
                  <a:gd name="connsiteX6" fmla="*/ 7182035 w 7182035"/>
                  <a:gd name="connsiteY6" fmla="*/ 609941 h 806128"/>
                  <a:gd name="connsiteX0" fmla="*/ 0 w 7182035"/>
                  <a:gd name="connsiteY0" fmla="*/ 625480 h 803912"/>
                  <a:gd name="connsiteX1" fmla="*/ 1544714 w 7182035"/>
                  <a:gd name="connsiteY1" fmla="*/ 776401 h 803912"/>
                  <a:gd name="connsiteX2" fmla="*/ 2947387 w 7182035"/>
                  <a:gd name="connsiteY2" fmla="*/ 181596 h 803912"/>
                  <a:gd name="connsiteX3" fmla="*/ 4048218 w 7182035"/>
                  <a:gd name="connsiteY3" fmla="*/ 12921 h 803912"/>
                  <a:gd name="connsiteX4" fmla="*/ 5140172 w 7182035"/>
                  <a:gd name="connsiteY4" fmla="*/ 465681 h 803912"/>
                  <a:gd name="connsiteX5" fmla="*/ 6090082 w 7182035"/>
                  <a:gd name="connsiteY5" fmla="*/ 154963 h 803912"/>
                  <a:gd name="connsiteX6" fmla="*/ 7182035 w 7182035"/>
                  <a:gd name="connsiteY6" fmla="*/ 607725 h 803912"/>
                  <a:gd name="connsiteX0" fmla="*/ 0 w 7182035"/>
                  <a:gd name="connsiteY0" fmla="*/ 657355 h 835787"/>
                  <a:gd name="connsiteX1" fmla="*/ 1544714 w 7182035"/>
                  <a:gd name="connsiteY1" fmla="*/ 808276 h 835787"/>
                  <a:gd name="connsiteX2" fmla="*/ 2947387 w 7182035"/>
                  <a:gd name="connsiteY2" fmla="*/ 213471 h 835787"/>
                  <a:gd name="connsiteX3" fmla="*/ 4048218 w 7182035"/>
                  <a:gd name="connsiteY3" fmla="*/ 44796 h 835787"/>
                  <a:gd name="connsiteX4" fmla="*/ 5015885 w 7182035"/>
                  <a:gd name="connsiteY4" fmla="*/ 9284 h 835787"/>
                  <a:gd name="connsiteX5" fmla="*/ 6090082 w 7182035"/>
                  <a:gd name="connsiteY5" fmla="*/ 186838 h 835787"/>
                  <a:gd name="connsiteX6" fmla="*/ 7182035 w 7182035"/>
                  <a:gd name="connsiteY6" fmla="*/ 639600 h 835787"/>
                  <a:gd name="connsiteX0" fmla="*/ 0 w 7182035"/>
                  <a:gd name="connsiteY0" fmla="*/ 795979 h 974411"/>
                  <a:gd name="connsiteX1" fmla="*/ 1544714 w 7182035"/>
                  <a:gd name="connsiteY1" fmla="*/ 946900 h 974411"/>
                  <a:gd name="connsiteX2" fmla="*/ 2947387 w 7182035"/>
                  <a:gd name="connsiteY2" fmla="*/ 352095 h 974411"/>
                  <a:gd name="connsiteX3" fmla="*/ 4057095 w 7182035"/>
                  <a:gd name="connsiteY3" fmla="*/ 5867 h 974411"/>
                  <a:gd name="connsiteX4" fmla="*/ 5015885 w 7182035"/>
                  <a:gd name="connsiteY4" fmla="*/ 147908 h 974411"/>
                  <a:gd name="connsiteX5" fmla="*/ 6090082 w 7182035"/>
                  <a:gd name="connsiteY5" fmla="*/ 325462 h 974411"/>
                  <a:gd name="connsiteX6" fmla="*/ 7182035 w 7182035"/>
                  <a:gd name="connsiteY6" fmla="*/ 778224 h 974411"/>
                  <a:gd name="connsiteX0" fmla="*/ 0 w 7182035"/>
                  <a:gd name="connsiteY0" fmla="*/ 815805 h 994237"/>
                  <a:gd name="connsiteX1" fmla="*/ 1544714 w 7182035"/>
                  <a:gd name="connsiteY1" fmla="*/ 966726 h 994237"/>
                  <a:gd name="connsiteX2" fmla="*/ 2947387 w 7182035"/>
                  <a:gd name="connsiteY2" fmla="*/ 371921 h 994237"/>
                  <a:gd name="connsiteX3" fmla="*/ 4057095 w 7182035"/>
                  <a:gd name="connsiteY3" fmla="*/ 25693 h 994237"/>
                  <a:gd name="connsiteX4" fmla="*/ 5131295 w 7182035"/>
                  <a:gd name="connsiteY4" fmla="*/ 61202 h 994237"/>
                  <a:gd name="connsiteX5" fmla="*/ 6090082 w 7182035"/>
                  <a:gd name="connsiteY5" fmla="*/ 345288 h 994237"/>
                  <a:gd name="connsiteX6" fmla="*/ 7182035 w 7182035"/>
                  <a:gd name="connsiteY6" fmla="*/ 798050 h 994237"/>
                  <a:gd name="connsiteX0" fmla="*/ 0 w 7182035"/>
                  <a:gd name="connsiteY0" fmla="*/ 821726 h 1000158"/>
                  <a:gd name="connsiteX1" fmla="*/ 1544714 w 7182035"/>
                  <a:gd name="connsiteY1" fmla="*/ 972647 h 1000158"/>
                  <a:gd name="connsiteX2" fmla="*/ 2947387 w 7182035"/>
                  <a:gd name="connsiteY2" fmla="*/ 377842 h 1000158"/>
                  <a:gd name="connsiteX3" fmla="*/ 4057095 w 7182035"/>
                  <a:gd name="connsiteY3" fmla="*/ 31614 h 1000158"/>
                  <a:gd name="connsiteX4" fmla="*/ 5131295 w 7182035"/>
                  <a:gd name="connsiteY4" fmla="*/ 67123 h 1000158"/>
                  <a:gd name="connsiteX5" fmla="*/ 5974673 w 7182035"/>
                  <a:gd name="connsiteY5" fmla="*/ 484374 h 1000158"/>
                  <a:gd name="connsiteX6" fmla="*/ 7182035 w 7182035"/>
                  <a:gd name="connsiteY6" fmla="*/ 803971 h 1000158"/>
                  <a:gd name="connsiteX0" fmla="*/ 0 w 5974696"/>
                  <a:gd name="connsiteY0" fmla="*/ 821726 h 1079179"/>
                  <a:gd name="connsiteX1" fmla="*/ 1544714 w 5974696"/>
                  <a:gd name="connsiteY1" fmla="*/ 972647 h 1079179"/>
                  <a:gd name="connsiteX2" fmla="*/ 2947387 w 5974696"/>
                  <a:gd name="connsiteY2" fmla="*/ 377842 h 1079179"/>
                  <a:gd name="connsiteX3" fmla="*/ 4057095 w 5974696"/>
                  <a:gd name="connsiteY3" fmla="*/ 31614 h 1079179"/>
                  <a:gd name="connsiteX4" fmla="*/ 5131295 w 5974696"/>
                  <a:gd name="connsiteY4" fmla="*/ 67123 h 1079179"/>
                  <a:gd name="connsiteX5" fmla="*/ 5974673 w 5974696"/>
                  <a:gd name="connsiteY5" fmla="*/ 484374 h 1079179"/>
                  <a:gd name="connsiteX6" fmla="*/ 5166804 w 5974696"/>
                  <a:gd name="connsiteY6" fmla="*/ 1079179 h 1079179"/>
                  <a:gd name="connsiteX0" fmla="*/ 0 w 6205511"/>
                  <a:gd name="connsiteY0" fmla="*/ 827306 h 1084759"/>
                  <a:gd name="connsiteX1" fmla="*/ 1544714 w 6205511"/>
                  <a:gd name="connsiteY1" fmla="*/ 978227 h 1084759"/>
                  <a:gd name="connsiteX2" fmla="*/ 2947387 w 6205511"/>
                  <a:gd name="connsiteY2" fmla="*/ 383422 h 1084759"/>
                  <a:gd name="connsiteX3" fmla="*/ 4057095 w 6205511"/>
                  <a:gd name="connsiteY3" fmla="*/ 37194 h 1084759"/>
                  <a:gd name="connsiteX4" fmla="*/ 5131295 w 6205511"/>
                  <a:gd name="connsiteY4" fmla="*/ 72703 h 1084759"/>
                  <a:gd name="connsiteX5" fmla="*/ 6205492 w 6205511"/>
                  <a:gd name="connsiteY5" fmla="*/ 596486 h 1084759"/>
                  <a:gd name="connsiteX6" fmla="*/ 5166804 w 6205511"/>
                  <a:gd name="connsiteY6" fmla="*/ 1084759 h 1084759"/>
                  <a:gd name="connsiteX0" fmla="*/ 0 w 6214237"/>
                  <a:gd name="connsiteY0" fmla="*/ 827306 h 1005738"/>
                  <a:gd name="connsiteX1" fmla="*/ 1544714 w 6214237"/>
                  <a:gd name="connsiteY1" fmla="*/ 978227 h 1005738"/>
                  <a:gd name="connsiteX2" fmla="*/ 2947387 w 6214237"/>
                  <a:gd name="connsiteY2" fmla="*/ 383422 h 1005738"/>
                  <a:gd name="connsiteX3" fmla="*/ 4057095 w 6214237"/>
                  <a:gd name="connsiteY3" fmla="*/ 37194 h 1005738"/>
                  <a:gd name="connsiteX4" fmla="*/ 5131295 w 6214237"/>
                  <a:gd name="connsiteY4" fmla="*/ 72703 h 1005738"/>
                  <a:gd name="connsiteX5" fmla="*/ 6205492 w 6214237"/>
                  <a:gd name="connsiteY5" fmla="*/ 596486 h 1005738"/>
                  <a:gd name="connsiteX6" fmla="*/ 4518734 w 6214237"/>
                  <a:gd name="connsiteY6" fmla="*/ 853939 h 1005738"/>
                  <a:gd name="connsiteX0" fmla="*/ 0 w 6214237"/>
                  <a:gd name="connsiteY0" fmla="*/ 827306 h 1052250"/>
                  <a:gd name="connsiteX1" fmla="*/ 1544714 w 6214237"/>
                  <a:gd name="connsiteY1" fmla="*/ 978227 h 1052250"/>
                  <a:gd name="connsiteX2" fmla="*/ 2947387 w 6214237"/>
                  <a:gd name="connsiteY2" fmla="*/ 383422 h 1052250"/>
                  <a:gd name="connsiteX3" fmla="*/ 4057095 w 6214237"/>
                  <a:gd name="connsiteY3" fmla="*/ 37194 h 1052250"/>
                  <a:gd name="connsiteX4" fmla="*/ 5131295 w 6214237"/>
                  <a:gd name="connsiteY4" fmla="*/ 72703 h 1052250"/>
                  <a:gd name="connsiteX5" fmla="*/ 6205492 w 6214237"/>
                  <a:gd name="connsiteY5" fmla="*/ 596486 h 1052250"/>
                  <a:gd name="connsiteX6" fmla="*/ 4518734 w 6214237"/>
                  <a:gd name="connsiteY6" fmla="*/ 853939 h 1052250"/>
                  <a:gd name="connsiteX0" fmla="*/ 0 w 6205981"/>
                  <a:gd name="connsiteY0" fmla="*/ 827306 h 1150593"/>
                  <a:gd name="connsiteX1" fmla="*/ 1544714 w 6205981"/>
                  <a:gd name="connsiteY1" fmla="*/ 978227 h 1150593"/>
                  <a:gd name="connsiteX2" fmla="*/ 2947387 w 6205981"/>
                  <a:gd name="connsiteY2" fmla="*/ 383422 h 1150593"/>
                  <a:gd name="connsiteX3" fmla="*/ 4057095 w 6205981"/>
                  <a:gd name="connsiteY3" fmla="*/ 37194 h 1150593"/>
                  <a:gd name="connsiteX4" fmla="*/ 5131295 w 6205981"/>
                  <a:gd name="connsiteY4" fmla="*/ 72703 h 1150593"/>
                  <a:gd name="connsiteX5" fmla="*/ 6205492 w 6205981"/>
                  <a:gd name="connsiteY5" fmla="*/ 596486 h 1150593"/>
                  <a:gd name="connsiteX6" fmla="*/ 4998129 w 6205981"/>
                  <a:gd name="connsiteY6" fmla="*/ 969349 h 1150593"/>
                  <a:gd name="connsiteX0" fmla="*/ 0 w 5806870"/>
                  <a:gd name="connsiteY0" fmla="*/ 831362 h 1166669"/>
                  <a:gd name="connsiteX1" fmla="*/ 1544714 w 5806870"/>
                  <a:gd name="connsiteY1" fmla="*/ 982283 h 1166669"/>
                  <a:gd name="connsiteX2" fmla="*/ 2947387 w 5806870"/>
                  <a:gd name="connsiteY2" fmla="*/ 387478 h 1166669"/>
                  <a:gd name="connsiteX3" fmla="*/ 4057095 w 5806870"/>
                  <a:gd name="connsiteY3" fmla="*/ 41250 h 1166669"/>
                  <a:gd name="connsiteX4" fmla="*/ 5131295 w 5806870"/>
                  <a:gd name="connsiteY4" fmla="*/ 76759 h 1166669"/>
                  <a:gd name="connsiteX5" fmla="*/ 5805997 w 5806870"/>
                  <a:gd name="connsiteY5" fmla="*/ 671563 h 1166669"/>
                  <a:gd name="connsiteX6" fmla="*/ 4998129 w 5806870"/>
                  <a:gd name="connsiteY6" fmla="*/ 973405 h 1166669"/>
                  <a:gd name="connsiteX0" fmla="*/ 0 w 5806034"/>
                  <a:gd name="connsiteY0" fmla="*/ 831362 h 1181767"/>
                  <a:gd name="connsiteX1" fmla="*/ 1544714 w 5806034"/>
                  <a:gd name="connsiteY1" fmla="*/ 982283 h 1181767"/>
                  <a:gd name="connsiteX2" fmla="*/ 2947387 w 5806034"/>
                  <a:gd name="connsiteY2" fmla="*/ 387478 h 1181767"/>
                  <a:gd name="connsiteX3" fmla="*/ 4057095 w 5806034"/>
                  <a:gd name="connsiteY3" fmla="*/ 41250 h 1181767"/>
                  <a:gd name="connsiteX4" fmla="*/ 5131295 w 5806034"/>
                  <a:gd name="connsiteY4" fmla="*/ 76759 h 1181767"/>
                  <a:gd name="connsiteX5" fmla="*/ 5805997 w 5806034"/>
                  <a:gd name="connsiteY5" fmla="*/ 671563 h 1181767"/>
                  <a:gd name="connsiteX6" fmla="*/ 4998129 w 5806034"/>
                  <a:gd name="connsiteY6" fmla="*/ 973405 h 1181767"/>
                  <a:gd name="connsiteX0" fmla="*/ 0 w 5806034"/>
                  <a:gd name="connsiteY0" fmla="*/ 831362 h 1181767"/>
                  <a:gd name="connsiteX1" fmla="*/ 1544714 w 5806034"/>
                  <a:gd name="connsiteY1" fmla="*/ 982283 h 1181767"/>
                  <a:gd name="connsiteX2" fmla="*/ 2947387 w 5806034"/>
                  <a:gd name="connsiteY2" fmla="*/ 387478 h 1181767"/>
                  <a:gd name="connsiteX3" fmla="*/ 4057095 w 5806034"/>
                  <a:gd name="connsiteY3" fmla="*/ 41250 h 1181767"/>
                  <a:gd name="connsiteX4" fmla="*/ 5131295 w 5806034"/>
                  <a:gd name="connsiteY4" fmla="*/ 76759 h 1181767"/>
                  <a:gd name="connsiteX5" fmla="*/ 5805997 w 5806034"/>
                  <a:gd name="connsiteY5" fmla="*/ 671563 h 1181767"/>
                  <a:gd name="connsiteX6" fmla="*/ 4998129 w 5806034"/>
                  <a:gd name="connsiteY6" fmla="*/ 973405 h 1181767"/>
                  <a:gd name="connsiteX0" fmla="*/ 0 w 5806034"/>
                  <a:gd name="connsiteY0" fmla="*/ 831362 h 996321"/>
                  <a:gd name="connsiteX1" fmla="*/ 1544714 w 5806034"/>
                  <a:gd name="connsiteY1" fmla="*/ 982283 h 996321"/>
                  <a:gd name="connsiteX2" fmla="*/ 2947387 w 5806034"/>
                  <a:gd name="connsiteY2" fmla="*/ 387478 h 996321"/>
                  <a:gd name="connsiteX3" fmla="*/ 4057095 w 5806034"/>
                  <a:gd name="connsiteY3" fmla="*/ 41250 h 996321"/>
                  <a:gd name="connsiteX4" fmla="*/ 5131295 w 5806034"/>
                  <a:gd name="connsiteY4" fmla="*/ 76759 h 996321"/>
                  <a:gd name="connsiteX5" fmla="*/ 5805997 w 5806034"/>
                  <a:gd name="connsiteY5" fmla="*/ 671563 h 996321"/>
                  <a:gd name="connsiteX0" fmla="*/ 0 w 5131295"/>
                  <a:gd name="connsiteY0" fmla="*/ 831362 h 996321"/>
                  <a:gd name="connsiteX1" fmla="*/ 1544714 w 5131295"/>
                  <a:gd name="connsiteY1" fmla="*/ 982283 h 996321"/>
                  <a:gd name="connsiteX2" fmla="*/ 2947387 w 5131295"/>
                  <a:gd name="connsiteY2" fmla="*/ 387478 h 996321"/>
                  <a:gd name="connsiteX3" fmla="*/ 4057095 w 5131295"/>
                  <a:gd name="connsiteY3" fmla="*/ 41250 h 996321"/>
                  <a:gd name="connsiteX4" fmla="*/ 5131295 w 5131295"/>
                  <a:gd name="connsiteY4" fmla="*/ 76759 h 996321"/>
                  <a:gd name="connsiteX0" fmla="*/ 0 w 4057095"/>
                  <a:gd name="connsiteY0" fmla="*/ 790112 h 955071"/>
                  <a:gd name="connsiteX1" fmla="*/ 1544714 w 4057095"/>
                  <a:gd name="connsiteY1" fmla="*/ 941033 h 955071"/>
                  <a:gd name="connsiteX2" fmla="*/ 2947387 w 4057095"/>
                  <a:gd name="connsiteY2" fmla="*/ 346228 h 955071"/>
                  <a:gd name="connsiteX3" fmla="*/ 4057095 w 4057095"/>
                  <a:gd name="connsiteY3" fmla="*/ 0 h 955071"/>
                  <a:gd name="connsiteX0" fmla="*/ 0 w 2947387"/>
                  <a:gd name="connsiteY0" fmla="*/ 443884 h 608843"/>
                  <a:gd name="connsiteX1" fmla="*/ 1544714 w 2947387"/>
                  <a:gd name="connsiteY1" fmla="*/ 594805 h 608843"/>
                  <a:gd name="connsiteX2" fmla="*/ 2947387 w 2947387"/>
                  <a:gd name="connsiteY2" fmla="*/ 0 h 608843"/>
                  <a:gd name="connsiteX0" fmla="*/ 0 w 2947387"/>
                  <a:gd name="connsiteY0" fmla="*/ 443884 h 443884"/>
                  <a:gd name="connsiteX1" fmla="*/ 1573289 w 2947387"/>
                  <a:gd name="connsiteY1" fmla="*/ 109030 h 443884"/>
                  <a:gd name="connsiteX2" fmla="*/ 2947387 w 2947387"/>
                  <a:gd name="connsiteY2" fmla="*/ 0 h 443884"/>
                  <a:gd name="connsiteX0" fmla="*/ 0 w 2947387"/>
                  <a:gd name="connsiteY0" fmla="*/ 443884 h 443884"/>
                  <a:gd name="connsiteX1" fmla="*/ 1573289 w 2947387"/>
                  <a:gd name="connsiteY1" fmla="*/ 347155 h 443884"/>
                  <a:gd name="connsiteX2" fmla="*/ 2947387 w 2947387"/>
                  <a:gd name="connsiteY2" fmla="*/ 0 h 443884"/>
                  <a:gd name="connsiteX0" fmla="*/ 0 w 2280637"/>
                  <a:gd name="connsiteY0" fmla="*/ 117353 h 593806"/>
                  <a:gd name="connsiteX1" fmla="*/ 1573289 w 2280637"/>
                  <a:gd name="connsiteY1" fmla="*/ 20624 h 593806"/>
                  <a:gd name="connsiteX2" fmla="*/ 2280637 w 2280637"/>
                  <a:gd name="connsiteY2" fmla="*/ 568819 h 593806"/>
                  <a:gd name="connsiteX0" fmla="*/ 0 w 2280637"/>
                  <a:gd name="connsiteY0" fmla="*/ 67918 h 546453"/>
                  <a:gd name="connsiteX1" fmla="*/ 1068464 w 2280637"/>
                  <a:gd name="connsiteY1" fmla="*/ 28339 h 546453"/>
                  <a:gd name="connsiteX2" fmla="*/ 2280637 w 2280637"/>
                  <a:gd name="connsiteY2" fmla="*/ 519384 h 546453"/>
                  <a:gd name="connsiteX0" fmla="*/ 0 w 1832962"/>
                  <a:gd name="connsiteY0" fmla="*/ 68605 h 556352"/>
                  <a:gd name="connsiteX1" fmla="*/ 1068464 w 1832962"/>
                  <a:gd name="connsiteY1" fmla="*/ 29026 h 556352"/>
                  <a:gd name="connsiteX2" fmla="*/ 1832962 w 1832962"/>
                  <a:gd name="connsiteY2" fmla="*/ 529596 h 556352"/>
                  <a:gd name="connsiteX0" fmla="*/ 0 w 1832962"/>
                  <a:gd name="connsiteY0" fmla="*/ 68605 h 529596"/>
                  <a:gd name="connsiteX1" fmla="*/ 1068464 w 1832962"/>
                  <a:gd name="connsiteY1" fmla="*/ 29026 h 529596"/>
                  <a:gd name="connsiteX2" fmla="*/ 1832962 w 1832962"/>
                  <a:gd name="connsiteY2" fmla="*/ 529596 h 529596"/>
                  <a:gd name="connsiteX0" fmla="*/ 0 w 1832962"/>
                  <a:gd name="connsiteY0" fmla="*/ 68605 h 529596"/>
                  <a:gd name="connsiteX1" fmla="*/ 1068464 w 1832962"/>
                  <a:gd name="connsiteY1" fmla="*/ 29026 h 529596"/>
                  <a:gd name="connsiteX2" fmla="*/ 1832962 w 1832962"/>
                  <a:gd name="connsiteY2" fmla="*/ 529596 h 529596"/>
                  <a:gd name="connsiteX0" fmla="*/ 0 w 1832962"/>
                  <a:gd name="connsiteY0" fmla="*/ 52374 h 513365"/>
                  <a:gd name="connsiteX1" fmla="*/ 1068464 w 1832962"/>
                  <a:gd name="connsiteY1" fmla="*/ 12795 h 513365"/>
                  <a:gd name="connsiteX2" fmla="*/ 1832962 w 1832962"/>
                  <a:gd name="connsiteY2" fmla="*/ 513365 h 513365"/>
                  <a:gd name="connsiteX0" fmla="*/ 0 w 1068464"/>
                  <a:gd name="connsiteY0" fmla="*/ 52374 h 52374"/>
                  <a:gd name="connsiteX1" fmla="*/ 1068464 w 1068464"/>
                  <a:gd name="connsiteY1" fmla="*/ 12795 h 52374"/>
                  <a:gd name="connsiteX0" fmla="*/ 0 w 1316114"/>
                  <a:gd name="connsiteY0" fmla="*/ 465 h 560961"/>
                  <a:gd name="connsiteX1" fmla="*/ 1316114 w 1316114"/>
                  <a:gd name="connsiteY1" fmla="*/ 560961 h 560961"/>
                  <a:gd name="connsiteX0" fmla="*/ 0 w 1316114"/>
                  <a:gd name="connsiteY0" fmla="*/ 833 h 561329"/>
                  <a:gd name="connsiteX1" fmla="*/ 1316114 w 1316114"/>
                  <a:gd name="connsiteY1" fmla="*/ 561329 h 561329"/>
                  <a:gd name="connsiteX0" fmla="*/ 0 w 1316114"/>
                  <a:gd name="connsiteY0" fmla="*/ 1243 h 561739"/>
                  <a:gd name="connsiteX1" fmla="*/ 1316114 w 1316114"/>
                  <a:gd name="connsiteY1" fmla="*/ 561739 h 561739"/>
                  <a:gd name="connsiteX0" fmla="*/ 0 w 1316114"/>
                  <a:gd name="connsiteY0" fmla="*/ 13686 h 574182"/>
                  <a:gd name="connsiteX1" fmla="*/ 1316114 w 1316114"/>
                  <a:gd name="connsiteY1" fmla="*/ 574182 h 574182"/>
                  <a:gd name="connsiteX0" fmla="*/ 0 w 1316114"/>
                  <a:gd name="connsiteY0" fmla="*/ 17938 h 578434"/>
                  <a:gd name="connsiteX1" fmla="*/ 1316114 w 1316114"/>
                  <a:gd name="connsiteY1" fmla="*/ 578434 h 578434"/>
                </a:gdLst>
                <a:ahLst/>
                <a:cxnLst>
                  <a:cxn ang="0">
                    <a:pos x="connsiteX0" y="connsiteY0"/>
                  </a:cxn>
                  <a:cxn ang="0">
                    <a:pos x="connsiteX1" y="connsiteY1"/>
                  </a:cxn>
                </a:cxnLst>
                <a:rect l="l" t="t" r="r" b="b"/>
                <a:pathLst>
                  <a:path w="1316114" h="578434">
                    <a:moveTo>
                      <a:pt x="0" y="17938"/>
                    </a:moveTo>
                    <a:cubicBezTo>
                      <a:pt x="656023" y="-57709"/>
                      <a:pt x="1086820" y="101552"/>
                      <a:pt x="1316114" y="578434"/>
                    </a:cubicBezTo>
                  </a:path>
                </a:pathLst>
              </a:custGeom>
              <a:noFill/>
              <a:ln w="14922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9F4D7B16-76BA-4037-A9B6-8F5BC88D3C8A}"/>
                  </a:ext>
                </a:extLst>
              </p:cNvPr>
              <p:cNvGrpSpPr/>
              <p:nvPr/>
            </p:nvGrpSpPr>
            <p:grpSpPr>
              <a:xfrm>
                <a:off x="886332" y="3948184"/>
                <a:ext cx="523783" cy="548936"/>
                <a:chOff x="2617433" y="2610035"/>
                <a:chExt cx="523783" cy="548936"/>
              </a:xfrm>
            </p:grpSpPr>
            <p:cxnSp>
              <p:nvCxnSpPr>
                <p:cNvPr id="37" name="Straight Arrow Connector 36">
                  <a:extLst>
                    <a:ext uri="{FF2B5EF4-FFF2-40B4-BE49-F238E27FC236}">
                      <a16:creationId xmlns:a16="http://schemas.microsoft.com/office/drawing/2014/main" id="{EC35439F-F96F-4408-8825-BE1D05F94280}"/>
                    </a:ext>
                  </a:extLst>
                </p:cNvPr>
                <p:cNvCxnSpPr>
                  <a:cxnSpLocks/>
                </p:cNvCxnSpPr>
                <p:nvPr/>
              </p:nvCxnSpPr>
              <p:spPr>
                <a:xfrm flipV="1">
                  <a:off x="2769833" y="2610035"/>
                  <a:ext cx="0" cy="346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014CDDC-A730-49E7-BBEF-CB19E2B8A39E}"/>
                    </a:ext>
                  </a:extLst>
                </p:cNvPr>
                <p:cNvCxnSpPr>
                  <a:cxnSpLocks/>
                </p:cNvCxnSpPr>
                <p:nvPr/>
              </p:nvCxnSpPr>
              <p:spPr>
                <a:xfrm>
                  <a:off x="2769833" y="2956264"/>
                  <a:ext cx="371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D81943A-F08F-46FE-BB9E-2729A13C6301}"/>
                    </a:ext>
                  </a:extLst>
                </p:cNvPr>
                <p:cNvCxnSpPr>
                  <a:cxnSpLocks/>
                </p:cNvCxnSpPr>
                <p:nvPr/>
              </p:nvCxnSpPr>
              <p:spPr>
                <a:xfrm flipH="1">
                  <a:off x="2617433" y="2956264"/>
                  <a:ext cx="152400" cy="202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47667853-18EE-4CB2-B093-6CA8A367E2CE}"/>
                  </a:ext>
                </a:extLst>
              </p:cNvPr>
              <p:cNvGrpSpPr/>
              <p:nvPr/>
            </p:nvGrpSpPr>
            <p:grpSpPr>
              <a:xfrm rot="3870833">
                <a:off x="1847108" y="4557199"/>
                <a:ext cx="523783" cy="548936"/>
                <a:chOff x="2617433" y="2610035"/>
                <a:chExt cx="523783" cy="548936"/>
              </a:xfrm>
            </p:grpSpPr>
            <p:cxnSp>
              <p:nvCxnSpPr>
                <p:cNvPr id="41" name="Straight Arrow Connector 40">
                  <a:extLst>
                    <a:ext uri="{FF2B5EF4-FFF2-40B4-BE49-F238E27FC236}">
                      <a16:creationId xmlns:a16="http://schemas.microsoft.com/office/drawing/2014/main" id="{29EB7A99-CE22-4877-9256-D78B28662EE3}"/>
                    </a:ext>
                  </a:extLst>
                </p:cNvPr>
                <p:cNvCxnSpPr>
                  <a:cxnSpLocks/>
                </p:cNvCxnSpPr>
                <p:nvPr/>
              </p:nvCxnSpPr>
              <p:spPr>
                <a:xfrm flipV="1">
                  <a:off x="2769833" y="2610035"/>
                  <a:ext cx="0" cy="346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5596496-C568-4093-B1C9-C784C9956A6E}"/>
                    </a:ext>
                  </a:extLst>
                </p:cNvPr>
                <p:cNvCxnSpPr>
                  <a:cxnSpLocks/>
                </p:cNvCxnSpPr>
                <p:nvPr/>
              </p:nvCxnSpPr>
              <p:spPr>
                <a:xfrm>
                  <a:off x="2769833" y="2956264"/>
                  <a:ext cx="371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9E95D56-269A-4142-AD15-4B481B37EDA8}"/>
                    </a:ext>
                  </a:extLst>
                </p:cNvPr>
                <p:cNvCxnSpPr>
                  <a:cxnSpLocks/>
                </p:cNvCxnSpPr>
                <p:nvPr/>
              </p:nvCxnSpPr>
              <p:spPr>
                <a:xfrm flipH="1">
                  <a:off x="2617433" y="2956264"/>
                  <a:ext cx="152400" cy="202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6A21920-C94C-47DC-838E-E21F9F205D9E}"/>
                    </a:ext>
                  </a:extLst>
                </p:cNvPr>
                <p:cNvSpPr txBox="1"/>
                <p:nvPr/>
              </p:nvSpPr>
              <p:spPr>
                <a:xfrm>
                  <a:off x="625583" y="5011357"/>
                  <a:ext cx="1286378" cy="668260"/>
                </a:xfrm>
                <a:prstGeom prst="rect">
                  <a:avLst/>
                </a:prstGeom>
                <a:noFill/>
              </p:spPr>
              <p:txBody>
                <a:bodyPr wrap="none" rtlCol="0">
                  <a:spAutoFit/>
                </a:bodyPr>
                <a:lstStyle/>
                <a:p>
                  <a:r>
                    <a:rPr lang="en-US" dirty="0"/>
                    <a:t>Bending</a:t>
                  </a:r>
                </a:p>
                <a:p>
                  <a:r>
                    <a:rPr lang="en-US" dirty="0"/>
                    <a:t>(</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𝑥</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b="0" i="1" smtClean="0">
                              <a:latin typeface="Cambria Math" panose="02040503050406030204" pitchFamily="18" charset="0"/>
                            </a:rPr>
                            <m:t>𝑦</m:t>
                          </m:r>
                        </m:sub>
                      </m:sSub>
                    </m:oMath>
                  </a14:m>
                  <a:r>
                    <a:rPr lang="en-US" dirty="0"/>
                    <a:t>)</a:t>
                  </a:r>
                </a:p>
              </p:txBody>
            </p:sp>
          </mc:Choice>
          <mc:Fallback xmlns="">
            <p:sp>
              <p:nvSpPr>
                <p:cNvPr id="44" name="TextBox 43">
                  <a:extLst>
                    <a:ext uri="{FF2B5EF4-FFF2-40B4-BE49-F238E27FC236}">
                      <a16:creationId xmlns:a16="http://schemas.microsoft.com/office/drawing/2014/main" id="{F6A21920-C94C-47DC-838E-E21F9F205D9E}"/>
                    </a:ext>
                  </a:extLst>
                </p:cNvPr>
                <p:cNvSpPr txBox="1">
                  <a:spLocks noRot="1" noChangeAspect="1" noMove="1" noResize="1" noEditPoints="1" noAdjustHandles="1" noChangeArrowheads="1" noChangeShapeType="1" noTextEdit="1"/>
                </p:cNvSpPr>
                <p:nvPr/>
              </p:nvSpPr>
              <p:spPr>
                <a:xfrm>
                  <a:off x="625583" y="5011357"/>
                  <a:ext cx="1286378" cy="668260"/>
                </a:xfrm>
                <a:prstGeom prst="rect">
                  <a:avLst/>
                </a:prstGeom>
                <a:blipFill>
                  <a:blip r:embed="rId5"/>
                  <a:stretch>
                    <a:fillRect l="-4265" t="-4545" r="-2844"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31DFED1D-4E11-43E8-A8AD-D4FE7CAB2B8C}"/>
                    </a:ext>
                  </a:extLst>
                </p:cNvPr>
                <p:cNvSpPr txBox="1"/>
                <p:nvPr/>
              </p:nvSpPr>
              <p:spPr>
                <a:xfrm>
                  <a:off x="688010" y="4484686"/>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64" name="TextBox 63">
                  <a:extLst>
                    <a:ext uri="{FF2B5EF4-FFF2-40B4-BE49-F238E27FC236}">
                      <a16:creationId xmlns:a16="http://schemas.microsoft.com/office/drawing/2014/main" id="{31DFED1D-4E11-43E8-A8AD-D4FE7CAB2B8C}"/>
                    </a:ext>
                  </a:extLst>
                </p:cNvPr>
                <p:cNvSpPr txBox="1">
                  <a:spLocks noRot="1" noChangeAspect="1" noMove="1" noResize="1" noEditPoints="1" noAdjustHandles="1" noChangeArrowheads="1" noChangeShapeType="1" noTextEdit="1"/>
                </p:cNvSpPr>
                <p:nvPr/>
              </p:nvSpPr>
              <p:spPr>
                <a:xfrm>
                  <a:off x="688010" y="4484686"/>
                  <a:ext cx="186718" cy="276999"/>
                </a:xfrm>
                <a:prstGeom prst="rect">
                  <a:avLst/>
                </a:prstGeom>
                <a:blipFill>
                  <a:blip r:embed="rId6"/>
                  <a:stretch>
                    <a:fillRect l="-33333" r="-3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A6DE580B-B81F-4CE5-8938-5F9DDA0D6719}"/>
                    </a:ext>
                  </a:extLst>
                </p:cNvPr>
                <p:cNvSpPr txBox="1"/>
                <p:nvPr/>
              </p:nvSpPr>
              <p:spPr>
                <a:xfrm>
                  <a:off x="592337" y="4017734"/>
                  <a:ext cx="183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65" name="TextBox 64">
                  <a:extLst>
                    <a:ext uri="{FF2B5EF4-FFF2-40B4-BE49-F238E27FC236}">
                      <a16:creationId xmlns:a16="http://schemas.microsoft.com/office/drawing/2014/main" id="{A6DE580B-B81F-4CE5-8938-5F9DDA0D6719}"/>
                    </a:ext>
                  </a:extLst>
                </p:cNvPr>
                <p:cNvSpPr txBox="1">
                  <a:spLocks noRot="1" noChangeAspect="1" noMove="1" noResize="1" noEditPoints="1" noAdjustHandles="1" noChangeArrowheads="1" noChangeShapeType="1" noTextEdit="1"/>
                </p:cNvSpPr>
                <p:nvPr/>
              </p:nvSpPr>
              <p:spPr>
                <a:xfrm>
                  <a:off x="592337" y="4017734"/>
                  <a:ext cx="183319" cy="276999"/>
                </a:xfrm>
                <a:prstGeom prst="rect">
                  <a:avLst/>
                </a:prstGeom>
                <a:blipFill>
                  <a:blip r:embed="rId7"/>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2FF5A69-78BB-492E-B7A8-4E938E95D158}"/>
                    </a:ext>
                  </a:extLst>
                </p:cNvPr>
                <p:cNvSpPr txBox="1"/>
                <p:nvPr/>
              </p:nvSpPr>
              <p:spPr>
                <a:xfrm>
                  <a:off x="1062103" y="4188638"/>
                  <a:ext cx="1690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𝑧</m:t>
                        </m:r>
                      </m:oMath>
                    </m:oMathPara>
                  </a14:m>
                  <a:endParaRPr lang="en-US" dirty="0"/>
                </a:p>
              </p:txBody>
            </p:sp>
          </mc:Choice>
          <mc:Fallback xmlns="">
            <p:sp>
              <p:nvSpPr>
                <p:cNvPr id="66" name="TextBox 65">
                  <a:extLst>
                    <a:ext uri="{FF2B5EF4-FFF2-40B4-BE49-F238E27FC236}">
                      <a16:creationId xmlns:a16="http://schemas.microsoft.com/office/drawing/2014/main" id="{F2FF5A69-78BB-492E-B7A8-4E938E95D158}"/>
                    </a:ext>
                  </a:extLst>
                </p:cNvPr>
                <p:cNvSpPr txBox="1">
                  <a:spLocks noRot="1" noChangeAspect="1" noMove="1" noResize="1" noEditPoints="1" noAdjustHandles="1" noChangeArrowheads="1" noChangeShapeType="1" noTextEdit="1"/>
                </p:cNvSpPr>
                <p:nvPr/>
              </p:nvSpPr>
              <p:spPr>
                <a:xfrm>
                  <a:off x="1062103" y="4188638"/>
                  <a:ext cx="169085" cy="276999"/>
                </a:xfrm>
                <a:prstGeom prst="rect">
                  <a:avLst/>
                </a:prstGeom>
                <a:blipFill>
                  <a:blip r:embed="rId8"/>
                  <a:stretch>
                    <a:fillRect l="-21429" r="-14286"/>
                  </a:stretch>
                </a:blipFill>
              </p:spPr>
              <p:txBody>
                <a:bodyPr/>
                <a:lstStyle/>
                <a:p>
                  <a:r>
                    <a:rPr lang="en-US">
                      <a:noFill/>
                    </a:rPr>
                    <a:t> </a:t>
                  </a:r>
                </a:p>
              </p:txBody>
            </p:sp>
          </mc:Fallback>
        </mc:AlternateContent>
      </p:grpSp>
      <p:grpSp>
        <p:nvGrpSpPr>
          <p:cNvPr id="46" name="Group 45">
            <a:extLst>
              <a:ext uri="{FF2B5EF4-FFF2-40B4-BE49-F238E27FC236}">
                <a16:creationId xmlns:a16="http://schemas.microsoft.com/office/drawing/2014/main" id="{F7C2E19B-2FA4-4EFF-B9F1-1D66679EBA6E}"/>
              </a:ext>
            </a:extLst>
          </p:cNvPr>
          <p:cNvGrpSpPr/>
          <p:nvPr/>
        </p:nvGrpSpPr>
        <p:grpSpPr>
          <a:xfrm>
            <a:off x="4421149" y="4135822"/>
            <a:ext cx="2281521" cy="1351058"/>
            <a:chOff x="4421149" y="4135822"/>
            <a:chExt cx="2281521" cy="1351058"/>
          </a:xfrm>
        </p:grpSpPr>
        <p:grpSp>
          <p:nvGrpSpPr>
            <p:cNvPr id="11" name="Group 10">
              <a:extLst>
                <a:ext uri="{FF2B5EF4-FFF2-40B4-BE49-F238E27FC236}">
                  <a16:creationId xmlns:a16="http://schemas.microsoft.com/office/drawing/2014/main" id="{FE8B7E01-FF31-4D3B-BBD4-B27AE9AD3AB2}"/>
                </a:ext>
              </a:extLst>
            </p:cNvPr>
            <p:cNvGrpSpPr/>
            <p:nvPr/>
          </p:nvGrpSpPr>
          <p:grpSpPr>
            <a:xfrm>
              <a:off x="4514776" y="4135822"/>
              <a:ext cx="1558490" cy="914215"/>
              <a:chOff x="4514776" y="4135822"/>
              <a:chExt cx="1558490" cy="914215"/>
            </a:xfrm>
          </p:grpSpPr>
          <p:sp>
            <p:nvSpPr>
              <p:cNvPr id="67" name="Freeform: Shape 66">
                <a:extLst>
                  <a:ext uri="{FF2B5EF4-FFF2-40B4-BE49-F238E27FC236}">
                    <a16:creationId xmlns:a16="http://schemas.microsoft.com/office/drawing/2014/main" id="{A4D7B7F2-B004-4B56-95B1-56091F301E9C}"/>
                  </a:ext>
                </a:extLst>
              </p:cNvPr>
              <p:cNvSpPr/>
              <p:nvPr/>
            </p:nvSpPr>
            <p:spPr>
              <a:xfrm>
                <a:off x="4670581" y="4482944"/>
                <a:ext cx="1032169" cy="356634"/>
              </a:xfrm>
              <a:custGeom>
                <a:avLst/>
                <a:gdLst>
                  <a:gd name="connsiteX0" fmla="*/ 0 w 7182035"/>
                  <a:gd name="connsiteY0" fmla="*/ 774074 h 1000704"/>
                  <a:gd name="connsiteX1" fmla="*/ 2166152 w 7182035"/>
                  <a:gd name="connsiteY1" fmla="*/ 978260 h 1000704"/>
                  <a:gd name="connsiteX2" fmla="*/ 2716567 w 7182035"/>
                  <a:gd name="connsiteY2" fmla="*/ 303557 h 1000704"/>
                  <a:gd name="connsiteX3" fmla="*/ 4048218 w 7182035"/>
                  <a:gd name="connsiteY3" fmla="*/ 10594 h 1000704"/>
                  <a:gd name="connsiteX4" fmla="*/ 5157927 w 7182035"/>
                  <a:gd name="connsiteY4" fmla="*/ 649786 h 1000704"/>
                  <a:gd name="connsiteX5" fmla="*/ 6090082 w 7182035"/>
                  <a:gd name="connsiteY5" fmla="*/ 303557 h 1000704"/>
                  <a:gd name="connsiteX6" fmla="*/ 7182035 w 7182035"/>
                  <a:gd name="connsiteY6" fmla="*/ 756319 h 1000704"/>
                  <a:gd name="connsiteX0" fmla="*/ 0 w 7182035"/>
                  <a:gd name="connsiteY0" fmla="*/ 773549 h 932278"/>
                  <a:gd name="connsiteX1" fmla="*/ 1997476 w 7182035"/>
                  <a:gd name="connsiteY1" fmla="*/ 897836 h 932278"/>
                  <a:gd name="connsiteX2" fmla="*/ 2716567 w 7182035"/>
                  <a:gd name="connsiteY2" fmla="*/ 303032 h 932278"/>
                  <a:gd name="connsiteX3" fmla="*/ 4048218 w 7182035"/>
                  <a:gd name="connsiteY3" fmla="*/ 10069 h 932278"/>
                  <a:gd name="connsiteX4" fmla="*/ 5157927 w 7182035"/>
                  <a:gd name="connsiteY4" fmla="*/ 649261 h 932278"/>
                  <a:gd name="connsiteX5" fmla="*/ 6090082 w 7182035"/>
                  <a:gd name="connsiteY5" fmla="*/ 303032 h 932278"/>
                  <a:gd name="connsiteX6" fmla="*/ 7182035 w 7182035"/>
                  <a:gd name="connsiteY6" fmla="*/ 755794 h 932278"/>
                  <a:gd name="connsiteX0" fmla="*/ 0 w 7182035"/>
                  <a:gd name="connsiteY0" fmla="*/ 771475 h 928248"/>
                  <a:gd name="connsiteX1" fmla="*/ 1997476 w 7182035"/>
                  <a:gd name="connsiteY1" fmla="*/ 895762 h 928248"/>
                  <a:gd name="connsiteX2" fmla="*/ 2947387 w 7182035"/>
                  <a:gd name="connsiteY2" fmla="*/ 327591 h 928248"/>
                  <a:gd name="connsiteX3" fmla="*/ 4048218 w 7182035"/>
                  <a:gd name="connsiteY3" fmla="*/ 7995 h 928248"/>
                  <a:gd name="connsiteX4" fmla="*/ 5157927 w 7182035"/>
                  <a:gd name="connsiteY4" fmla="*/ 647187 h 928248"/>
                  <a:gd name="connsiteX5" fmla="*/ 6090082 w 7182035"/>
                  <a:gd name="connsiteY5" fmla="*/ 300958 h 928248"/>
                  <a:gd name="connsiteX6" fmla="*/ 7182035 w 7182035"/>
                  <a:gd name="connsiteY6" fmla="*/ 753720 h 928248"/>
                  <a:gd name="connsiteX0" fmla="*/ 0 w 7182035"/>
                  <a:gd name="connsiteY0" fmla="*/ 627299 h 784072"/>
                  <a:gd name="connsiteX1" fmla="*/ 1997476 w 7182035"/>
                  <a:gd name="connsiteY1" fmla="*/ 751586 h 784072"/>
                  <a:gd name="connsiteX2" fmla="*/ 2947387 w 7182035"/>
                  <a:gd name="connsiteY2" fmla="*/ 183415 h 784072"/>
                  <a:gd name="connsiteX3" fmla="*/ 4048218 w 7182035"/>
                  <a:gd name="connsiteY3" fmla="*/ 14740 h 784072"/>
                  <a:gd name="connsiteX4" fmla="*/ 5157927 w 7182035"/>
                  <a:gd name="connsiteY4" fmla="*/ 503011 h 784072"/>
                  <a:gd name="connsiteX5" fmla="*/ 6090082 w 7182035"/>
                  <a:gd name="connsiteY5" fmla="*/ 156782 h 784072"/>
                  <a:gd name="connsiteX6" fmla="*/ 7182035 w 7182035"/>
                  <a:gd name="connsiteY6" fmla="*/ 609544 h 784072"/>
                  <a:gd name="connsiteX0" fmla="*/ 0 w 7182035"/>
                  <a:gd name="connsiteY0" fmla="*/ 627562 h 798625"/>
                  <a:gd name="connsiteX1" fmla="*/ 1633491 w 7182035"/>
                  <a:gd name="connsiteY1" fmla="*/ 769605 h 798625"/>
                  <a:gd name="connsiteX2" fmla="*/ 2947387 w 7182035"/>
                  <a:gd name="connsiteY2" fmla="*/ 183678 h 798625"/>
                  <a:gd name="connsiteX3" fmla="*/ 4048218 w 7182035"/>
                  <a:gd name="connsiteY3" fmla="*/ 15003 h 798625"/>
                  <a:gd name="connsiteX4" fmla="*/ 5157927 w 7182035"/>
                  <a:gd name="connsiteY4" fmla="*/ 503274 h 798625"/>
                  <a:gd name="connsiteX5" fmla="*/ 6090082 w 7182035"/>
                  <a:gd name="connsiteY5" fmla="*/ 157045 h 798625"/>
                  <a:gd name="connsiteX6" fmla="*/ 7182035 w 7182035"/>
                  <a:gd name="connsiteY6" fmla="*/ 609807 h 798625"/>
                  <a:gd name="connsiteX0" fmla="*/ 0 w 7182035"/>
                  <a:gd name="connsiteY0" fmla="*/ 627696 h 806128"/>
                  <a:gd name="connsiteX1" fmla="*/ 1544714 w 7182035"/>
                  <a:gd name="connsiteY1" fmla="*/ 778617 h 806128"/>
                  <a:gd name="connsiteX2" fmla="*/ 2947387 w 7182035"/>
                  <a:gd name="connsiteY2" fmla="*/ 183812 h 806128"/>
                  <a:gd name="connsiteX3" fmla="*/ 4048218 w 7182035"/>
                  <a:gd name="connsiteY3" fmla="*/ 15137 h 806128"/>
                  <a:gd name="connsiteX4" fmla="*/ 5157927 w 7182035"/>
                  <a:gd name="connsiteY4" fmla="*/ 503408 h 806128"/>
                  <a:gd name="connsiteX5" fmla="*/ 6090082 w 7182035"/>
                  <a:gd name="connsiteY5" fmla="*/ 157179 h 806128"/>
                  <a:gd name="connsiteX6" fmla="*/ 7182035 w 7182035"/>
                  <a:gd name="connsiteY6" fmla="*/ 609941 h 806128"/>
                  <a:gd name="connsiteX0" fmla="*/ 0 w 7182035"/>
                  <a:gd name="connsiteY0" fmla="*/ 625480 h 803912"/>
                  <a:gd name="connsiteX1" fmla="*/ 1544714 w 7182035"/>
                  <a:gd name="connsiteY1" fmla="*/ 776401 h 803912"/>
                  <a:gd name="connsiteX2" fmla="*/ 2947387 w 7182035"/>
                  <a:gd name="connsiteY2" fmla="*/ 181596 h 803912"/>
                  <a:gd name="connsiteX3" fmla="*/ 4048218 w 7182035"/>
                  <a:gd name="connsiteY3" fmla="*/ 12921 h 803912"/>
                  <a:gd name="connsiteX4" fmla="*/ 5140172 w 7182035"/>
                  <a:gd name="connsiteY4" fmla="*/ 465681 h 803912"/>
                  <a:gd name="connsiteX5" fmla="*/ 6090082 w 7182035"/>
                  <a:gd name="connsiteY5" fmla="*/ 154963 h 803912"/>
                  <a:gd name="connsiteX6" fmla="*/ 7182035 w 7182035"/>
                  <a:gd name="connsiteY6" fmla="*/ 607725 h 803912"/>
                  <a:gd name="connsiteX0" fmla="*/ 0 w 7182035"/>
                  <a:gd name="connsiteY0" fmla="*/ 657355 h 835787"/>
                  <a:gd name="connsiteX1" fmla="*/ 1544714 w 7182035"/>
                  <a:gd name="connsiteY1" fmla="*/ 808276 h 835787"/>
                  <a:gd name="connsiteX2" fmla="*/ 2947387 w 7182035"/>
                  <a:gd name="connsiteY2" fmla="*/ 213471 h 835787"/>
                  <a:gd name="connsiteX3" fmla="*/ 4048218 w 7182035"/>
                  <a:gd name="connsiteY3" fmla="*/ 44796 h 835787"/>
                  <a:gd name="connsiteX4" fmla="*/ 5015885 w 7182035"/>
                  <a:gd name="connsiteY4" fmla="*/ 9284 h 835787"/>
                  <a:gd name="connsiteX5" fmla="*/ 6090082 w 7182035"/>
                  <a:gd name="connsiteY5" fmla="*/ 186838 h 835787"/>
                  <a:gd name="connsiteX6" fmla="*/ 7182035 w 7182035"/>
                  <a:gd name="connsiteY6" fmla="*/ 639600 h 835787"/>
                  <a:gd name="connsiteX0" fmla="*/ 0 w 7182035"/>
                  <a:gd name="connsiteY0" fmla="*/ 795979 h 974411"/>
                  <a:gd name="connsiteX1" fmla="*/ 1544714 w 7182035"/>
                  <a:gd name="connsiteY1" fmla="*/ 946900 h 974411"/>
                  <a:gd name="connsiteX2" fmla="*/ 2947387 w 7182035"/>
                  <a:gd name="connsiteY2" fmla="*/ 352095 h 974411"/>
                  <a:gd name="connsiteX3" fmla="*/ 4057095 w 7182035"/>
                  <a:gd name="connsiteY3" fmla="*/ 5867 h 974411"/>
                  <a:gd name="connsiteX4" fmla="*/ 5015885 w 7182035"/>
                  <a:gd name="connsiteY4" fmla="*/ 147908 h 974411"/>
                  <a:gd name="connsiteX5" fmla="*/ 6090082 w 7182035"/>
                  <a:gd name="connsiteY5" fmla="*/ 325462 h 974411"/>
                  <a:gd name="connsiteX6" fmla="*/ 7182035 w 7182035"/>
                  <a:gd name="connsiteY6" fmla="*/ 778224 h 974411"/>
                  <a:gd name="connsiteX0" fmla="*/ 0 w 7182035"/>
                  <a:gd name="connsiteY0" fmla="*/ 815805 h 994237"/>
                  <a:gd name="connsiteX1" fmla="*/ 1544714 w 7182035"/>
                  <a:gd name="connsiteY1" fmla="*/ 966726 h 994237"/>
                  <a:gd name="connsiteX2" fmla="*/ 2947387 w 7182035"/>
                  <a:gd name="connsiteY2" fmla="*/ 371921 h 994237"/>
                  <a:gd name="connsiteX3" fmla="*/ 4057095 w 7182035"/>
                  <a:gd name="connsiteY3" fmla="*/ 25693 h 994237"/>
                  <a:gd name="connsiteX4" fmla="*/ 5131295 w 7182035"/>
                  <a:gd name="connsiteY4" fmla="*/ 61202 h 994237"/>
                  <a:gd name="connsiteX5" fmla="*/ 6090082 w 7182035"/>
                  <a:gd name="connsiteY5" fmla="*/ 345288 h 994237"/>
                  <a:gd name="connsiteX6" fmla="*/ 7182035 w 7182035"/>
                  <a:gd name="connsiteY6" fmla="*/ 798050 h 994237"/>
                  <a:gd name="connsiteX0" fmla="*/ 0 w 7182035"/>
                  <a:gd name="connsiteY0" fmla="*/ 821726 h 1000158"/>
                  <a:gd name="connsiteX1" fmla="*/ 1544714 w 7182035"/>
                  <a:gd name="connsiteY1" fmla="*/ 972647 h 1000158"/>
                  <a:gd name="connsiteX2" fmla="*/ 2947387 w 7182035"/>
                  <a:gd name="connsiteY2" fmla="*/ 377842 h 1000158"/>
                  <a:gd name="connsiteX3" fmla="*/ 4057095 w 7182035"/>
                  <a:gd name="connsiteY3" fmla="*/ 31614 h 1000158"/>
                  <a:gd name="connsiteX4" fmla="*/ 5131295 w 7182035"/>
                  <a:gd name="connsiteY4" fmla="*/ 67123 h 1000158"/>
                  <a:gd name="connsiteX5" fmla="*/ 5974673 w 7182035"/>
                  <a:gd name="connsiteY5" fmla="*/ 484374 h 1000158"/>
                  <a:gd name="connsiteX6" fmla="*/ 7182035 w 7182035"/>
                  <a:gd name="connsiteY6" fmla="*/ 803971 h 1000158"/>
                  <a:gd name="connsiteX0" fmla="*/ 0 w 5974696"/>
                  <a:gd name="connsiteY0" fmla="*/ 821726 h 1079179"/>
                  <a:gd name="connsiteX1" fmla="*/ 1544714 w 5974696"/>
                  <a:gd name="connsiteY1" fmla="*/ 972647 h 1079179"/>
                  <a:gd name="connsiteX2" fmla="*/ 2947387 w 5974696"/>
                  <a:gd name="connsiteY2" fmla="*/ 377842 h 1079179"/>
                  <a:gd name="connsiteX3" fmla="*/ 4057095 w 5974696"/>
                  <a:gd name="connsiteY3" fmla="*/ 31614 h 1079179"/>
                  <a:gd name="connsiteX4" fmla="*/ 5131295 w 5974696"/>
                  <a:gd name="connsiteY4" fmla="*/ 67123 h 1079179"/>
                  <a:gd name="connsiteX5" fmla="*/ 5974673 w 5974696"/>
                  <a:gd name="connsiteY5" fmla="*/ 484374 h 1079179"/>
                  <a:gd name="connsiteX6" fmla="*/ 5166804 w 5974696"/>
                  <a:gd name="connsiteY6" fmla="*/ 1079179 h 1079179"/>
                  <a:gd name="connsiteX0" fmla="*/ 0 w 6205511"/>
                  <a:gd name="connsiteY0" fmla="*/ 827306 h 1084759"/>
                  <a:gd name="connsiteX1" fmla="*/ 1544714 w 6205511"/>
                  <a:gd name="connsiteY1" fmla="*/ 978227 h 1084759"/>
                  <a:gd name="connsiteX2" fmla="*/ 2947387 w 6205511"/>
                  <a:gd name="connsiteY2" fmla="*/ 383422 h 1084759"/>
                  <a:gd name="connsiteX3" fmla="*/ 4057095 w 6205511"/>
                  <a:gd name="connsiteY3" fmla="*/ 37194 h 1084759"/>
                  <a:gd name="connsiteX4" fmla="*/ 5131295 w 6205511"/>
                  <a:gd name="connsiteY4" fmla="*/ 72703 h 1084759"/>
                  <a:gd name="connsiteX5" fmla="*/ 6205492 w 6205511"/>
                  <a:gd name="connsiteY5" fmla="*/ 596486 h 1084759"/>
                  <a:gd name="connsiteX6" fmla="*/ 5166804 w 6205511"/>
                  <a:gd name="connsiteY6" fmla="*/ 1084759 h 1084759"/>
                  <a:gd name="connsiteX0" fmla="*/ 0 w 6214237"/>
                  <a:gd name="connsiteY0" fmla="*/ 827306 h 1005738"/>
                  <a:gd name="connsiteX1" fmla="*/ 1544714 w 6214237"/>
                  <a:gd name="connsiteY1" fmla="*/ 978227 h 1005738"/>
                  <a:gd name="connsiteX2" fmla="*/ 2947387 w 6214237"/>
                  <a:gd name="connsiteY2" fmla="*/ 383422 h 1005738"/>
                  <a:gd name="connsiteX3" fmla="*/ 4057095 w 6214237"/>
                  <a:gd name="connsiteY3" fmla="*/ 37194 h 1005738"/>
                  <a:gd name="connsiteX4" fmla="*/ 5131295 w 6214237"/>
                  <a:gd name="connsiteY4" fmla="*/ 72703 h 1005738"/>
                  <a:gd name="connsiteX5" fmla="*/ 6205492 w 6214237"/>
                  <a:gd name="connsiteY5" fmla="*/ 596486 h 1005738"/>
                  <a:gd name="connsiteX6" fmla="*/ 4518734 w 6214237"/>
                  <a:gd name="connsiteY6" fmla="*/ 853939 h 1005738"/>
                  <a:gd name="connsiteX0" fmla="*/ 0 w 6214237"/>
                  <a:gd name="connsiteY0" fmla="*/ 827306 h 1052250"/>
                  <a:gd name="connsiteX1" fmla="*/ 1544714 w 6214237"/>
                  <a:gd name="connsiteY1" fmla="*/ 978227 h 1052250"/>
                  <a:gd name="connsiteX2" fmla="*/ 2947387 w 6214237"/>
                  <a:gd name="connsiteY2" fmla="*/ 383422 h 1052250"/>
                  <a:gd name="connsiteX3" fmla="*/ 4057095 w 6214237"/>
                  <a:gd name="connsiteY3" fmla="*/ 37194 h 1052250"/>
                  <a:gd name="connsiteX4" fmla="*/ 5131295 w 6214237"/>
                  <a:gd name="connsiteY4" fmla="*/ 72703 h 1052250"/>
                  <a:gd name="connsiteX5" fmla="*/ 6205492 w 6214237"/>
                  <a:gd name="connsiteY5" fmla="*/ 596486 h 1052250"/>
                  <a:gd name="connsiteX6" fmla="*/ 4518734 w 6214237"/>
                  <a:gd name="connsiteY6" fmla="*/ 853939 h 1052250"/>
                  <a:gd name="connsiteX0" fmla="*/ 0 w 6205981"/>
                  <a:gd name="connsiteY0" fmla="*/ 827306 h 1150593"/>
                  <a:gd name="connsiteX1" fmla="*/ 1544714 w 6205981"/>
                  <a:gd name="connsiteY1" fmla="*/ 978227 h 1150593"/>
                  <a:gd name="connsiteX2" fmla="*/ 2947387 w 6205981"/>
                  <a:gd name="connsiteY2" fmla="*/ 383422 h 1150593"/>
                  <a:gd name="connsiteX3" fmla="*/ 4057095 w 6205981"/>
                  <a:gd name="connsiteY3" fmla="*/ 37194 h 1150593"/>
                  <a:gd name="connsiteX4" fmla="*/ 5131295 w 6205981"/>
                  <a:gd name="connsiteY4" fmla="*/ 72703 h 1150593"/>
                  <a:gd name="connsiteX5" fmla="*/ 6205492 w 6205981"/>
                  <a:gd name="connsiteY5" fmla="*/ 596486 h 1150593"/>
                  <a:gd name="connsiteX6" fmla="*/ 4998129 w 6205981"/>
                  <a:gd name="connsiteY6" fmla="*/ 969349 h 1150593"/>
                  <a:gd name="connsiteX0" fmla="*/ 0 w 5806870"/>
                  <a:gd name="connsiteY0" fmla="*/ 831362 h 1166669"/>
                  <a:gd name="connsiteX1" fmla="*/ 1544714 w 5806870"/>
                  <a:gd name="connsiteY1" fmla="*/ 982283 h 1166669"/>
                  <a:gd name="connsiteX2" fmla="*/ 2947387 w 5806870"/>
                  <a:gd name="connsiteY2" fmla="*/ 387478 h 1166669"/>
                  <a:gd name="connsiteX3" fmla="*/ 4057095 w 5806870"/>
                  <a:gd name="connsiteY3" fmla="*/ 41250 h 1166669"/>
                  <a:gd name="connsiteX4" fmla="*/ 5131295 w 5806870"/>
                  <a:gd name="connsiteY4" fmla="*/ 76759 h 1166669"/>
                  <a:gd name="connsiteX5" fmla="*/ 5805997 w 5806870"/>
                  <a:gd name="connsiteY5" fmla="*/ 671563 h 1166669"/>
                  <a:gd name="connsiteX6" fmla="*/ 4998129 w 5806870"/>
                  <a:gd name="connsiteY6" fmla="*/ 973405 h 1166669"/>
                  <a:gd name="connsiteX0" fmla="*/ 0 w 5806034"/>
                  <a:gd name="connsiteY0" fmla="*/ 831362 h 1181767"/>
                  <a:gd name="connsiteX1" fmla="*/ 1544714 w 5806034"/>
                  <a:gd name="connsiteY1" fmla="*/ 982283 h 1181767"/>
                  <a:gd name="connsiteX2" fmla="*/ 2947387 w 5806034"/>
                  <a:gd name="connsiteY2" fmla="*/ 387478 h 1181767"/>
                  <a:gd name="connsiteX3" fmla="*/ 4057095 w 5806034"/>
                  <a:gd name="connsiteY3" fmla="*/ 41250 h 1181767"/>
                  <a:gd name="connsiteX4" fmla="*/ 5131295 w 5806034"/>
                  <a:gd name="connsiteY4" fmla="*/ 76759 h 1181767"/>
                  <a:gd name="connsiteX5" fmla="*/ 5805997 w 5806034"/>
                  <a:gd name="connsiteY5" fmla="*/ 671563 h 1181767"/>
                  <a:gd name="connsiteX6" fmla="*/ 4998129 w 5806034"/>
                  <a:gd name="connsiteY6" fmla="*/ 973405 h 1181767"/>
                  <a:gd name="connsiteX0" fmla="*/ 0 w 5806034"/>
                  <a:gd name="connsiteY0" fmla="*/ 831362 h 1181767"/>
                  <a:gd name="connsiteX1" fmla="*/ 1544714 w 5806034"/>
                  <a:gd name="connsiteY1" fmla="*/ 982283 h 1181767"/>
                  <a:gd name="connsiteX2" fmla="*/ 2947387 w 5806034"/>
                  <a:gd name="connsiteY2" fmla="*/ 387478 h 1181767"/>
                  <a:gd name="connsiteX3" fmla="*/ 4057095 w 5806034"/>
                  <a:gd name="connsiteY3" fmla="*/ 41250 h 1181767"/>
                  <a:gd name="connsiteX4" fmla="*/ 5131295 w 5806034"/>
                  <a:gd name="connsiteY4" fmla="*/ 76759 h 1181767"/>
                  <a:gd name="connsiteX5" fmla="*/ 5805997 w 5806034"/>
                  <a:gd name="connsiteY5" fmla="*/ 671563 h 1181767"/>
                  <a:gd name="connsiteX6" fmla="*/ 4998129 w 5806034"/>
                  <a:gd name="connsiteY6" fmla="*/ 973405 h 1181767"/>
                  <a:gd name="connsiteX0" fmla="*/ 0 w 5806034"/>
                  <a:gd name="connsiteY0" fmla="*/ 831362 h 996321"/>
                  <a:gd name="connsiteX1" fmla="*/ 1544714 w 5806034"/>
                  <a:gd name="connsiteY1" fmla="*/ 982283 h 996321"/>
                  <a:gd name="connsiteX2" fmla="*/ 2947387 w 5806034"/>
                  <a:gd name="connsiteY2" fmla="*/ 387478 h 996321"/>
                  <a:gd name="connsiteX3" fmla="*/ 4057095 w 5806034"/>
                  <a:gd name="connsiteY3" fmla="*/ 41250 h 996321"/>
                  <a:gd name="connsiteX4" fmla="*/ 5131295 w 5806034"/>
                  <a:gd name="connsiteY4" fmla="*/ 76759 h 996321"/>
                  <a:gd name="connsiteX5" fmla="*/ 5805997 w 5806034"/>
                  <a:gd name="connsiteY5" fmla="*/ 671563 h 996321"/>
                  <a:gd name="connsiteX0" fmla="*/ 0 w 5131295"/>
                  <a:gd name="connsiteY0" fmla="*/ 831362 h 996321"/>
                  <a:gd name="connsiteX1" fmla="*/ 1544714 w 5131295"/>
                  <a:gd name="connsiteY1" fmla="*/ 982283 h 996321"/>
                  <a:gd name="connsiteX2" fmla="*/ 2947387 w 5131295"/>
                  <a:gd name="connsiteY2" fmla="*/ 387478 h 996321"/>
                  <a:gd name="connsiteX3" fmla="*/ 4057095 w 5131295"/>
                  <a:gd name="connsiteY3" fmla="*/ 41250 h 996321"/>
                  <a:gd name="connsiteX4" fmla="*/ 5131295 w 5131295"/>
                  <a:gd name="connsiteY4" fmla="*/ 76759 h 996321"/>
                  <a:gd name="connsiteX0" fmla="*/ 0 w 4057095"/>
                  <a:gd name="connsiteY0" fmla="*/ 790112 h 955071"/>
                  <a:gd name="connsiteX1" fmla="*/ 1544714 w 4057095"/>
                  <a:gd name="connsiteY1" fmla="*/ 941033 h 955071"/>
                  <a:gd name="connsiteX2" fmla="*/ 2947387 w 4057095"/>
                  <a:gd name="connsiteY2" fmla="*/ 346228 h 955071"/>
                  <a:gd name="connsiteX3" fmla="*/ 4057095 w 4057095"/>
                  <a:gd name="connsiteY3" fmla="*/ 0 h 955071"/>
                  <a:gd name="connsiteX0" fmla="*/ 0 w 2947387"/>
                  <a:gd name="connsiteY0" fmla="*/ 443884 h 608843"/>
                  <a:gd name="connsiteX1" fmla="*/ 1544714 w 2947387"/>
                  <a:gd name="connsiteY1" fmla="*/ 594805 h 608843"/>
                  <a:gd name="connsiteX2" fmla="*/ 2947387 w 2947387"/>
                  <a:gd name="connsiteY2" fmla="*/ 0 h 608843"/>
                  <a:gd name="connsiteX0" fmla="*/ 0 w 2947387"/>
                  <a:gd name="connsiteY0" fmla="*/ 443884 h 443884"/>
                  <a:gd name="connsiteX1" fmla="*/ 1573289 w 2947387"/>
                  <a:gd name="connsiteY1" fmla="*/ 109030 h 443884"/>
                  <a:gd name="connsiteX2" fmla="*/ 2947387 w 2947387"/>
                  <a:gd name="connsiteY2" fmla="*/ 0 h 443884"/>
                  <a:gd name="connsiteX0" fmla="*/ 0 w 2947387"/>
                  <a:gd name="connsiteY0" fmla="*/ 443884 h 443884"/>
                  <a:gd name="connsiteX1" fmla="*/ 1573289 w 2947387"/>
                  <a:gd name="connsiteY1" fmla="*/ 347155 h 443884"/>
                  <a:gd name="connsiteX2" fmla="*/ 2947387 w 2947387"/>
                  <a:gd name="connsiteY2" fmla="*/ 0 h 443884"/>
                  <a:gd name="connsiteX0" fmla="*/ 0 w 2280637"/>
                  <a:gd name="connsiteY0" fmla="*/ 117353 h 593806"/>
                  <a:gd name="connsiteX1" fmla="*/ 1573289 w 2280637"/>
                  <a:gd name="connsiteY1" fmla="*/ 20624 h 593806"/>
                  <a:gd name="connsiteX2" fmla="*/ 2280637 w 2280637"/>
                  <a:gd name="connsiteY2" fmla="*/ 568819 h 593806"/>
                  <a:gd name="connsiteX0" fmla="*/ 0 w 2280637"/>
                  <a:gd name="connsiteY0" fmla="*/ 67918 h 546453"/>
                  <a:gd name="connsiteX1" fmla="*/ 1068464 w 2280637"/>
                  <a:gd name="connsiteY1" fmla="*/ 28339 h 546453"/>
                  <a:gd name="connsiteX2" fmla="*/ 2280637 w 2280637"/>
                  <a:gd name="connsiteY2" fmla="*/ 519384 h 546453"/>
                  <a:gd name="connsiteX0" fmla="*/ 0 w 1832962"/>
                  <a:gd name="connsiteY0" fmla="*/ 68605 h 556352"/>
                  <a:gd name="connsiteX1" fmla="*/ 1068464 w 1832962"/>
                  <a:gd name="connsiteY1" fmla="*/ 29026 h 556352"/>
                  <a:gd name="connsiteX2" fmla="*/ 1832962 w 1832962"/>
                  <a:gd name="connsiteY2" fmla="*/ 529596 h 556352"/>
                  <a:gd name="connsiteX0" fmla="*/ 0 w 1832962"/>
                  <a:gd name="connsiteY0" fmla="*/ 68605 h 529596"/>
                  <a:gd name="connsiteX1" fmla="*/ 1068464 w 1832962"/>
                  <a:gd name="connsiteY1" fmla="*/ 29026 h 529596"/>
                  <a:gd name="connsiteX2" fmla="*/ 1832962 w 1832962"/>
                  <a:gd name="connsiteY2" fmla="*/ 529596 h 529596"/>
                  <a:gd name="connsiteX0" fmla="*/ 0 w 1832962"/>
                  <a:gd name="connsiteY0" fmla="*/ 68605 h 529596"/>
                  <a:gd name="connsiteX1" fmla="*/ 1068464 w 1832962"/>
                  <a:gd name="connsiteY1" fmla="*/ 29026 h 529596"/>
                  <a:gd name="connsiteX2" fmla="*/ 1832962 w 1832962"/>
                  <a:gd name="connsiteY2" fmla="*/ 529596 h 529596"/>
                  <a:gd name="connsiteX0" fmla="*/ 0 w 1832962"/>
                  <a:gd name="connsiteY0" fmla="*/ 52374 h 513365"/>
                  <a:gd name="connsiteX1" fmla="*/ 1068464 w 1832962"/>
                  <a:gd name="connsiteY1" fmla="*/ 12795 h 513365"/>
                  <a:gd name="connsiteX2" fmla="*/ 1832962 w 1832962"/>
                  <a:gd name="connsiteY2" fmla="*/ 513365 h 513365"/>
                  <a:gd name="connsiteX0" fmla="*/ 0 w 1068464"/>
                  <a:gd name="connsiteY0" fmla="*/ 52374 h 52374"/>
                  <a:gd name="connsiteX1" fmla="*/ 1068464 w 1068464"/>
                  <a:gd name="connsiteY1" fmla="*/ 12795 h 52374"/>
                  <a:gd name="connsiteX0" fmla="*/ 0 w 1316114"/>
                  <a:gd name="connsiteY0" fmla="*/ 465 h 560961"/>
                  <a:gd name="connsiteX1" fmla="*/ 1316114 w 1316114"/>
                  <a:gd name="connsiteY1" fmla="*/ 560961 h 560961"/>
                  <a:gd name="connsiteX0" fmla="*/ 0 w 1316114"/>
                  <a:gd name="connsiteY0" fmla="*/ 833 h 561329"/>
                  <a:gd name="connsiteX1" fmla="*/ 1316114 w 1316114"/>
                  <a:gd name="connsiteY1" fmla="*/ 561329 h 561329"/>
                  <a:gd name="connsiteX0" fmla="*/ 0 w 1316114"/>
                  <a:gd name="connsiteY0" fmla="*/ 1243 h 561739"/>
                  <a:gd name="connsiteX1" fmla="*/ 1316114 w 1316114"/>
                  <a:gd name="connsiteY1" fmla="*/ 561739 h 561739"/>
                  <a:gd name="connsiteX0" fmla="*/ 0 w 1316114"/>
                  <a:gd name="connsiteY0" fmla="*/ 13686 h 574182"/>
                  <a:gd name="connsiteX1" fmla="*/ 1316114 w 1316114"/>
                  <a:gd name="connsiteY1" fmla="*/ 574182 h 574182"/>
                  <a:gd name="connsiteX0" fmla="*/ 0 w 1316114"/>
                  <a:gd name="connsiteY0" fmla="*/ 17938 h 578434"/>
                  <a:gd name="connsiteX1" fmla="*/ 1316114 w 1316114"/>
                  <a:gd name="connsiteY1" fmla="*/ 578434 h 578434"/>
                  <a:gd name="connsiteX0" fmla="*/ 0 w 1573124"/>
                  <a:gd name="connsiteY0" fmla="*/ 129183 h 287545"/>
                  <a:gd name="connsiteX1" fmla="*/ 1573124 w 1573124"/>
                  <a:gd name="connsiteY1" fmla="*/ 287545 h 287545"/>
                  <a:gd name="connsiteX0" fmla="*/ 0 w 1393217"/>
                  <a:gd name="connsiteY0" fmla="*/ 236279 h 236280"/>
                  <a:gd name="connsiteX1" fmla="*/ 1393217 w 1393217"/>
                  <a:gd name="connsiteY1" fmla="*/ 227085 h 236280"/>
                  <a:gd name="connsiteX0" fmla="*/ 0 w 1393217"/>
                  <a:gd name="connsiteY0" fmla="*/ 38200 h 38200"/>
                  <a:gd name="connsiteX1" fmla="*/ 1393217 w 1393217"/>
                  <a:gd name="connsiteY1" fmla="*/ 29006 h 38200"/>
                  <a:gd name="connsiteX0" fmla="*/ 0 w 1393217"/>
                  <a:gd name="connsiteY0" fmla="*/ 12260 h 12260"/>
                  <a:gd name="connsiteX1" fmla="*/ 1393217 w 1393217"/>
                  <a:gd name="connsiteY1" fmla="*/ 3066 h 12260"/>
                  <a:gd name="connsiteX0" fmla="*/ 0 w 1393217"/>
                  <a:gd name="connsiteY0" fmla="*/ 4787 h 8097"/>
                  <a:gd name="connsiteX1" fmla="*/ 1393217 w 1393217"/>
                  <a:gd name="connsiteY1" fmla="*/ 8097 h 8097"/>
                  <a:gd name="connsiteX0" fmla="*/ 0 w 10000"/>
                  <a:gd name="connsiteY0" fmla="*/ 1835 h 5923"/>
                  <a:gd name="connsiteX1" fmla="*/ 10000 w 10000"/>
                  <a:gd name="connsiteY1" fmla="*/ 5923 h 5923"/>
                  <a:gd name="connsiteX0" fmla="*/ 0 w 10000"/>
                  <a:gd name="connsiteY0" fmla="*/ 182 h 20952"/>
                  <a:gd name="connsiteX1" fmla="*/ 10000 w 10000"/>
                  <a:gd name="connsiteY1" fmla="*/ 20952 h 20952"/>
                  <a:gd name="connsiteX0" fmla="*/ 0 w 10000"/>
                  <a:gd name="connsiteY0" fmla="*/ 59 h 20829"/>
                  <a:gd name="connsiteX1" fmla="*/ 10000 w 10000"/>
                  <a:gd name="connsiteY1" fmla="*/ 20829 h 20829"/>
                  <a:gd name="connsiteX0" fmla="*/ 0 w 10000"/>
                  <a:gd name="connsiteY0" fmla="*/ 0 h 20770"/>
                  <a:gd name="connsiteX1" fmla="*/ 10000 w 10000"/>
                  <a:gd name="connsiteY1" fmla="*/ 20770 h 20770"/>
                </a:gdLst>
                <a:ahLst/>
                <a:cxnLst>
                  <a:cxn ang="0">
                    <a:pos x="connsiteX0" y="connsiteY0"/>
                  </a:cxn>
                  <a:cxn ang="0">
                    <a:pos x="connsiteX1" y="connsiteY1"/>
                  </a:cxn>
                </a:cxnLst>
                <a:rect l="l" t="t" r="r" b="b"/>
                <a:pathLst>
                  <a:path w="10000" h="20770">
                    <a:moveTo>
                      <a:pt x="0" y="0"/>
                    </a:moveTo>
                    <a:cubicBezTo>
                      <a:pt x="1572" y="324"/>
                      <a:pt x="9093" y="20749"/>
                      <a:pt x="10000" y="20770"/>
                    </a:cubicBezTo>
                  </a:path>
                </a:pathLst>
              </a:custGeom>
              <a:noFill/>
              <a:ln w="14922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8" name="Group 67">
                <a:extLst>
                  <a:ext uri="{FF2B5EF4-FFF2-40B4-BE49-F238E27FC236}">
                    <a16:creationId xmlns:a16="http://schemas.microsoft.com/office/drawing/2014/main" id="{2003E4A1-BFD5-4F9B-9025-2CBCEBDE6495}"/>
                  </a:ext>
                </a:extLst>
              </p:cNvPr>
              <p:cNvGrpSpPr/>
              <p:nvPr/>
            </p:nvGrpSpPr>
            <p:grpSpPr>
              <a:xfrm>
                <a:off x="4514776" y="4135822"/>
                <a:ext cx="523783" cy="548936"/>
                <a:chOff x="2617433" y="2610035"/>
                <a:chExt cx="523783" cy="548936"/>
              </a:xfrm>
            </p:grpSpPr>
            <p:cxnSp>
              <p:nvCxnSpPr>
                <p:cNvPr id="69" name="Straight Arrow Connector 68">
                  <a:extLst>
                    <a:ext uri="{FF2B5EF4-FFF2-40B4-BE49-F238E27FC236}">
                      <a16:creationId xmlns:a16="http://schemas.microsoft.com/office/drawing/2014/main" id="{B34D8A98-EEC8-4CD9-B3D9-206D0A1B7172}"/>
                    </a:ext>
                  </a:extLst>
                </p:cNvPr>
                <p:cNvCxnSpPr>
                  <a:cxnSpLocks/>
                </p:cNvCxnSpPr>
                <p:nvPr/>
              </p:nvCxnSpPr>
              <p:spPr>
                <a:xfrm flipV="1">
                  <a:off x="2769833" y="2610035"/>
                  <a:ext cx="0" cy="346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C0C873D9-BCFC-4A34-B299-AAF7C85C810C}"/>
                    </a:ext>
                  </a:extLst>
                </p:cNvPr>
                <p:cNvCxnSpPr>
                  <a:cxnSpLocks/>
                </p:cNvCxnSpPr>
                <p:nvPr/>
              </p:nvCxnSpPr>
              <p:spPr>
                <a:xfrm>
                  <a:off x="2769833" y="2956264"/>
                  <a:ext cx="371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5DB052C6-44A1-4E33-9B34-4EA326FE0682}"/>
                    </a:ext>
                  </a:extLst>
                </p:cNvPr>
                <p:cNvCxnSpPr>
                  <a:cxnSpLocks/>
                </p:cNvCxnSpPr>
                <p:nvPr/>
              </p:nvCxnSpPr>
              <p:spPr>
                <a:xfrm flipH="1">
                  <a:off x="2617433" y="2956264"/>
                  <a:ext cx="152400" cy="202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CCBBFB2D-329B-43F8-81EE-0B428E29AEB7}"/>
                  </a:ext>
                </a:extLst>
              </p:cNvPr>
              <p:cNvGrpSpPr/>
              <p:nvPr/>
            </p:nvGrpSpPr>
            <p:grpSpPr>
              <a:xfrm>
                <a:off x="5549483" y="4501101"/>
                <a:ext cx="523783" cy="548936"/>
                <a:chOff x="2617433" y="2610035"/>
                <a:chExt cx="523783" cy="548936"/>
              </a:xfrm>
            </p:grpSpPr>
            <p:cxnSp>
              <p:nvCxnSpPr>
                <p:cNvPr id="73" name="Straight Arrow Connector 72">
                  <a:extLst>
                    <a:ext uri="{FF2B5EF4-FFF2-40B4-BE49-F238E27FC236}">
                      <a16:creationId xmlns:a16="http://schemas.microsoft.com/office/drawing/2014/main" id="{CDFC0646-E588-41F8-9AA6-D1EB54685C83}"/>
                    </a:ext>
                  </a:extLst>
                </p:cNvPr>
                <p:cNvCxnSpPr>
                  <a:cxnSpLocks/>
                </p:cNvCxnSpPr>
                <p:nvPr/>
              </p:nvCxnSpPr>
              <p:spPr>
                <a:xfrm flipV="1">
                  <a:off x="2769833" y="2610035"/>
                  <a:ext cx="0" cy="346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7D82039F-D514-43B4-848E-27BF4E797083}"/>
                    </a:ext>
                  </a:extLst>
                </p:cNvPr>
                <p:cNvCxnSpPr>
                  <a:cxnSpLocks/>
                </p:cNvCxnSpPr>
                <p:nvPr/>
              </p:nvCxnSpPr>
              <p:spPr>
                <a:xfrm>
                  <a:off x="2769833" y="2956264"/>
                  <a:ext cx="371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860CCB4E-E4BC-41C9-A3C7-7B469A2B7A2C}"/>
                    </a:ext>
                  </a:extLst>
                </p:cNvPr>
                <p:cNvCxnSpPr>
                  <a:cxnSpLocks/>
                </p:cNvCxnSpPr>
                <p:nvPr/>
              </p:nvCxnSpPr>
              <p:spPr>
                <a:xfrm flipH="1">
                  <a:off x="2617433" y="2956264"/>
                  <a:ext cx="152400" cy="202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AC0CF3BD-542E-41AD-B4F0-6E9488A677C2}"/>
                    </a:ext>
                  </a:extLst>
                </p:cNvPr>
                <p:cNvSpPr txBox="1"/>
                <p:nvPr/>
              </p:nvSpPr>
              <p:spPr>
                <a:xfrm>
                  <a:off x="4421149" y="5095619"/>
                  <a:ext cx="2281521" cy="391261"/>
                </a:xfrm>
                <a:prstGeom prst="rect">
                  <a:avLst/>
                </a:prstGeom>
                <a:noFill/>
              </p:spPr>
              <p:txBody>
                <a:bodyPr wrap="square" rtlCol="0">
                  <a:spAutoFit/>
                </a:bodyPr>
                <a:lstStyle/>
                <a:p>
                  <a:r>
                    <a:rPr lang="en-US" dirty="0"/>
                    <a:t>Shear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𝑣</m:t>
                          </m:r>
                        </m:e>
                        <m:sub>
                          <m:r>
                            <a:rPr lang="en-US" i="1">
                              <a:latin typeface="Cambria Math" panose="02040503050406030204" pitchFamily="18" charset="0"/>
                            </a:rPr>
                            <m:t>𝑥</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𝑣</m:t>
                          </m:r>
                        </m:e>
                        <m:sub>
                          <m:r>
                            <a:rPr lang="en-US" i="1">
                              <a:latin typeface="Cambria Math" panose="02040503050406030204" pitchFamily="18" charset="0"/>
                            </a:rPr>
                            <m:t>𝑦</m:t>
                          </m:r>
                        </m:sub>
                      </m:sSub>
                    </m:oMath>
                  </a14:m>
                  <a:r>
                    <a:rPr lang="en-US" dirty="0"/>
                    <a:t>)</a:t>
                  </a:r>
                </a:p>
              </p:txBody>
            </p:sp>
          </mc:Choice>
          <mc:Fallback xmlns="">
            <p:sp>
              <p:nvSpPr>
                <p:cNvPr id="85" name="TextBox 84">
                  <a:extLst>
                    <a:ext uri="{FF2B5EF4-FFF2-40B4-BE49-F238E27FC236}">
                      <a16:creationId xmlns:a16="http://schemas.microsoft.com/office/drawing/2014/main" id="{AC0CF3BD-542E-41AD-B4F0-6E9488A677C2}"/>
                    </a:ext>
                  </a:extLst>
                </p:cNvPr>
                <p:cNvSpPr txBox="1">
                  <a:spLocks noRot="1" noChangeAspect="1" noMove="1" noResize="1" noEditPoints="1" noAdjustHandles="1" noChangeArrowheads="1" noChangeShapeType="1" noTextEdit="1"/>
                </p:cNvSpPr>
                <p:nvPr/>
              </p:nvSpPr>
              <p:spPr>
                <a:xfrm>
                  <a:off x="4421149" y="5095619"/>
                  <a:ext cx="2281521" cy="391261"/>
                </a:xfrm>
                <a:prstGeom prst="rect">
                  <a:avLst/>
                </a:prstGeom>
                <a:blipFill>
                  <a:blip r:embed="rId9"/>
                  <a:stretch>
                    <a:fillRect l="-2133" t="-7813" b="-20313"/>
                  </a:stretch>
                </a:blipFill>
              </p:spPr>
              <p:txBody>
                <a:bodyPr/>
                <a:lstStyle/>
                <a:p>
                  <a:r>
                    <a:rPr lang="en-US">
                      <a:noFill/>
                    </a:rPr>
                    <a:t> </a:t>
                  </a:r>
                </a:p>
              </p:txBody>
            </p:sp>
          </mc:Fallback>
        </mc:AlternateContent>
      </p:grpSp>
      <p:grpSp>
        <p:nvGrpSpPr>
          <p:cNvPr id="12" name="Group 11">
            <a:extLst>
              <a:ext uri="{FF2B5EF4-FFF2-40B4-BE49-F238E27FC236}">
                <a16:creationId xmlns:a16="http://schemas.microsoft.com/office/drawing/2014/main" id="{5FBC22A0-92AB-43FA-B691-5E182959DBE2}"/>
              </a:ext>
            </a:extLst>
          </p:cNvPr>
          <p:cNvGrpSpPr/>
          <p:nvPr/>
        </p:nvGrpSpPr>
        <p:grpSpPr>
          <a:xfrm>
            <a:off x="6517023" y="4154872"/>
            <a:ext cx="2610218" cy="927256"/>
            <a:chOff x="6517023" y="4154872"/>
            <a:chExt cx="2610218" cy="927256"/>
          </a:xfrm>
        </p:grpSpPr>
        <p:sp>
          <p:nvSpPr>
            <p:cNvPr id="76" name="Freeform: Shape 75">
              <a:extLst>
                <a:ext uri="{FF2B5EF4-FFF2-40B4-BE49-F238E27FC236}">
                  <a16:creationId xmlns:a16="http://schemas.microsoft.com/office/drawing/2014/main" id="{2315356F-6ADA-48C0-8441-577E2BE5E5DE}"/>
                </a:ext>
              </a:extLst>
            </p:cNvPr>
            <p:cNvSpPr/>
            <p:nvPr/>
          </p:nvSpPr>
          <p:spPr>
            <a:xfrm>
              <a:off x="6667917" y="4501826"/>
              <a:ext cx="1876007" cy="4085"/>
            </a:xfrm>
            <a:custGeom>
              <a:avLst/>
              <a:gdLst>
                <a:gd name="connsiteX0" fmla="*/ 0 w 7182035"/>
                <a:gd name="connsiteY0" fmla="*/ 774074 h 1000704"/>
                <a:gd name="connsiteX1" fmla="*/ 2166152 w 7182035"/>
                <a:gd name="connsiteY1" fmla="*/ 978260 h 1000704"/>
                <a:gd name="connsiteX2" fmla="*/ 2716567 w 7182035"/>
                <a:gd name="connsiteY2" fmla="*/ 303557 h 1000704"/>
                <a:gd name="connsiteX3" fmla="*/ 4048218 w 7182035"/>
                <a:gd name="connsiteY3" fmla="*/ 10594 h 1000704"/>
                <a:gd name="connsiteX4" fmla="*/ 5157927 w 7182035"/>
                <a:gd name="connsiteY4" fmla="*/ 649786 h 1000704"/>
                <a:gd name="connsiteX5" fmla="*/ 6090082 w 7182035"/>
                <a:gd name="connsiteY5" fmla="*/ 303557 h 1000704"/>
                <a:gd name="connsiteX6" fmla="*/ 7182035 w 7182035"/>
                <a:gd name="connsiteY6" fmla="*/ 756319 h 1000704"/>
                <a:gd name="connsiteX0" fmla="*/ 0 w 7182035"/>
                <a:gd name="connsiteY0" fmla="*/ 773549 h 932278"/>
                <a:gd name="connsiteX1" fmla="*/ 1997476 w 7182035"/>
                <a:gd name="connsiteY1" fmla="*/ 897836 h 932278"/>
                <a:gd name="connsiteX2" fmla="*/ 2716567 w 7182035"/>
                <a:gd name="connsiteY2" fmla="*/ 303032 h 932278"/>
                <a:gd name="connsiteX3" fmla="*/ 4048218 w 7182035"/>
                <a:gd name="connsiteY3" fmla="*/ 10069 h 932278"/>
                <a:gd name="connsiteX4" fmla="*/ 5157927 w 7182035"/>
                <a:gd name="connsiteY4" fmla="*/ 649261 h 932278"/>
                <a:gd name="connsiteX5" fmla="*/ 6090082 w 7182035"/>
                <a:gd name="connsiteY5" fmla="*/ 303032 h 932278"/>
                <a:gd name="connsiteX6" fmla="*/ 7182035 w 7182035"/>
                <a:gd name="connsiteY6" fmla="*/ 755794 h 932278"/>
                <a:gd name="connsiteX0" fmla="*/ 0 w 7182035"/>
                <a:gd name="connsiteY0" fmla="*/ 771475 h 928248"/>
                <a:gd name="connsiteX1" fmla="*/ 1997476 w 7182035"/>
                <a:gd name="connsiteY1" fmla="*/ 895762 h 928248"/>
                <a:gd name="connsiteX2" fmla="*/ 2947387 w 7182035"/>
                <a:gd name="connsiteY2" fmla="*/ 327591 h 928248"/>
                <a:gd name="connsiteX3" fmla="*/ 4048218 w 7182035"/>
                <a:gd name="connsiteY3" fmla="*/ 7995 h 928248"/>
                <a:gd name="connsiteX4" fmla="*/ 5157927 w 7182035"/>
                <a:gd name="connsiteY4" fmla="*/ 647187 h 928248"/>
                <a:gd name="connsiteX5" fmla="*/ 6090082 w 7182035"/>
                <a:gd name="connsiteY5" fmla="*/ 300958 h 928248"/>
                <a:gd name="connsiteX6" fmla="*/ 7182035 w 7182035"/>
                <a:gd name="connsiteY6" fmla="*/ 753720 h 928248"/>
                <a:gd name="connsiteX0" fmla="*/ 0 w 7182035"/>
                <a:gd name="connsiteY0" fmla="*/ 627299 h 784072"/>
                <a:gd name="connsiteX1" fmla="*/ 1997476 w 7182035"/>
                <a:gd name="connsiteY1" fmla="*/ 751586 h 784072"/>
                <a:gd name="connsiteX2" fmla="*/ 2947387 w 7182035"/>
                <a:gd name="connsiteY2" fmla="*/ 183415 h 784072"/>
                <a:gd name="connsiteX3" fmla="*/ 4048218 w 7182035"/>
                <a:gd name="connsiteY3" fmla="*/ 14740 h 784072"/>
                <a:gd name="connsiteX4" fmla="*/ 5157927 w 7182035"/>
                <a:gd name="connsiteY4" fmla="*/ 503011 h 784072"/>
                <a:gd name="connsiteX5" fmla="*/ 6090082 w 7182035"/>
                <a:gd name="connsiteY5" fmla="*/ 156782 h 784072"/>
                <a:gd name="connsiteX6" fmla="*/ 7182035 w 7182035"/>
                <a:gd name="connsiteY6" fmla="*/ 609544 h 784072"/>
                <a:gd name="connsiteX0" fmla="*/ 0 w 7182035"/>
                <a:gd name="connsiteY0" fmla="*/ 627562 h 798625"/>
                <a:gd name="connsiteX1" fmla="*/ 1633491 w 7182035"/>
                <a:gd name="connsiteY1" fmla="*/ 769605 h 798625"/>
                <a:gd name="connsiteX2" fmla="*/ 2947387 w 7182035"/>
                <a:gd name="connsiteY2" fmla="*/ 183678 h 798625"/>
                <a:gd name="connsiteX3" fmla="*/ 4048218 w 7182035"/>
                <a:gd name="connsiteY3" fmla="*/ 15003 h 798625"/>
                <a:gd name="connsiteX4" fmla="*/ 5157927 w 7182035"/>
                <a:gd name="connsiteY4" fmla="*/ 503274 h 798625"/>
                <a:gd name="connsiteX5" fmla="*/ 6090082 w 7182035"/>
                <a:gd name="connsiteY5" fmla="*/ 157045 h 798625"/>
                <a:gd name="connsiteX6" fmla="*/ 7182035 w 7182035"/>
                <a:gd name="connsiteY6" fmla="*/ 609807 h 798625"/>
                <a:gd name="connsiteX0" fmla="*/ 0 w 7182035"/>
                <a:gd name="connsiteY0" fmla="*/ 627696 h 806128"/>
                <a:gd name="connsiteX1" fmla="*/ 1544714 w 7182035"/>
                <a:gd name="connsiteY1" fmla="*/ 778617 h 806128"/>
                <a:gd name="connsiteX2" fmla="*/ 2947387 w 7182035"/>
                <a:gd name="connsiteY2" fmla="*/ 183812 h 806128"/>
                <a:gd name="connsiteX3" fmla="*/ 4048218 w 7182035"/>
                <a:gd name="connsiteY3" fmla="*/ 15137 h 806128"/>
                <a:gd name="connsiteX4" fmla="*/ 5157927 w 7182035"/>
                <a:gd name="connsiteY4" fmla="*/ 503408 h 806128"/>
                <a:gd name="connsiteX5" fmla="*/ 6090082 w 7182035"/>
                <a:gd name="connsiteY5" fmla="*/ 157179 h 806128"/>
                <a:gd name="connsiteX6" fmla="*/ 7182035 w 7182035"/>
                <a:gd name="connsiteY6" fmla="*/ 609941 h 806128"/>
                <a:gd name="connsiteX0" fmla="*/ 0 w 7182035"/>
                <a:gd name="connsiteY0" fmla="*/ 625480 h 803912"/>
                <a:gd name="connsiteX1" fmla="*/ 1544714 w 7182035"/>
                <a:gd name="connsiteY1" fmla="*/ 776401 h 803912"/>
                <a:gd name="connsiteX2" fmla="*/ 2947387 w 7182035"/>
                <a:gd name="connsiteY2" fmla="*/ 181596 h 803912"/>
                <a:gd name="connsiteX3" fmla="*/ 4048218 w 7182035"/>
                <a:gd name="connsiteY3" fmla="*/ 12921 h 803912"/>
                <a:gd name="connsiteX4" fmla="*/ 5140172 w 7182035"/>
                <a:gd name="connsiteY4" fmla="*/ 465681 h 803912"/>
                <a:gd name="connsiteX5" fmla="*/ 6090082 w 7182035"/>
                <a:gd name="connsiteY5" fmla="*/ 154963 h 803912"/>
                <a:gd name="connsiteX6" fmla="*/ 7182035 w 7182035"/>
                <a:gd name="connsiteY6" fmla="*/ 607725 h 803912"/>
                <a:gd name="connsiteX0" fmla="*/ 0 w 7182035"/>
                <a:gd name="connsiteY0" fmla="*/ 657355 h 835787"/>
                <a:gd name="connsiteX1" fmla="*/ 1544714 w 7182035"/>
                <a:gd name="connsiteY1" fmla="*/ 808276 h 835787"/>
                <a:gd name="connsiteX2" fmla="*/ 2947387 w 7182035"/>
                <a:gd name="connsiteY2" fmla="*/ 213471 h 835787"/>
                <a:gd name="connsiteX3" fmla="*/ 4048218 w 7182035"/>
                <a:gd name="connsiteY3" fmla="*/ 44796 h 835787"/>
                <a:gd name="connsiteX4" fmla="*/ 5015885 w 7182035"/>
                <a:gd name="connsiteY4" fmla="*/ 9284 h 835787"/>
                <a:gd name="connsiteX5" fmla="*/ 6090082 w 7182035"/>
                <a:gd name="connsiteY5" fmla="*/ 186838 h 835787"/>
                <a:gd name="connsiteX6" fmla="*/ 7182035 w 7182035"/>
                <a:gd name="connsiteY6" fmla="*/ 639600 h 835787"/>
                <a:gd name="connsiteX0" fmla="*/ 0 w 7182035"/>
                <a:gd name="connsiteY0" fmla="*/ 795979 h 974411"/>
                <a:gd name="connsiteX1" fmla="*/ 1544714 w 7182035"/>
                <a:gd name="connsiteY1" fmla="*/ 946900 h 974411"/>
                <a:gd name="connsiteX2" fmla="*/ 2947387 w 7182035"/>
                <a:gd name="connsiteY2" fmla="*/ 352095 h 974411"/>
                <a:gd name="connsiteX3" fmla="*/ 4057095 w 7182035"/>
                <a:gd name="connsiteY3" fmla="*/ 5867 h 974411"/>
                <a:gd name="connsiteX4" fmla="*/ 5015885 w 7182035"/>
                <a:gd name="connsiteY4" fmla="*/ 147908 h 974411"/>
                <a:gd name="connsiteX5" fmla="*/ 6090082 w 7182035"/>
                <a:gd name="connsiteY5" fmla="*/ 325462 h 974411"/>
                <a:gd name="connsiteX6" fmla="*/ 7182035 w 7182035"/>
                <a:gd name="connsiteY6" fmla="*/ 778224 h 974411"/>
                <a:gd name="connsiteX0" fmla="*/ 0 w 7182035"/>
                <a:gd name="connsiteY0" fmla="*/ 815805 h 994237"/>
                <a:gd name="connsiteX1" fmla="*/ 1544714 w 7182035"/>
                <a:gd name="connsiteY1" fmla="*/ 966726 h 994237"/>
                <a:gd name="connsiteX2" fmla="*/ 2947387 w 7182035"/>
                <a:gd name="connsiteY2" fmla="*/ 371921 h 994237"/>
                <a:gd name="connsiteX3" fmla="*/ 4057095 w 7182035"/>
                <a:gd name="connsiteY3" fmla="*/ 25693 h 994237"/>
                <a:gd name="connsiteX4" fmla="*/ 5131295 w 7182035"/>
                <a:gd name="connsiteY4" fmla="*/ 61202 h 994237"/>
                <a:gd name="connsiteX5" fmla="*/ 6090082 w 7182035"/>
                <a:gd name="connsiteY5" fmla="*/ 345288 h 994237"/>
                <a:gd name="connsiteX6" fmla="*/ 7182035 w 7182035"/>
                <a:gd name="connsiteY6" fmla="*/ 798050 h 994237"/>
                <a:gd name="connsiteX0" fmla="*/ 0 w 7182035"/>
                <a:gd name="connsiteY0" fmla="*/ 821726 h 1000158"/>
                <a:gd name="connsiteX1" fmla="*/ 1544714 w 7182035"/>
                <a:gd name="connsiteY1" fmla="*/ 972647 h 1000158"/>
                <a:gd name="connsiteX2" fmla="*/ 2947387 w 7182035"/>
                <a:gd name="connsiteY2" fmla="*/ 377842 h 1000158"/>
                <a:gd name="connsiteX3" fmla="*/ 4057095 w 7182035"/>
                <a:gd name="connsiteY3" fmla="*/ 31614 h 1000158"/>
                <a:gd name="connsiteX4" fmla="*/ 5131295 w 7182035"/>
                <a:gd name="connsiteY4" fmla="*/ 67123 h 1000158"/>
                <a:gd name="connsiteX5" fmla="*/ 5974673 w 7182035"/>
                <a:gd name="connsiteY5" fmla="*/ 484374 h 1000158"/>
                <a:gd name="connsiteX6" fmla="*/ 7182035 w 7182035"/>
                <a:gd name="connsiteY6" fmla="*/ 803971 h 1000158"/>
                <a:gd name="connsiteX0" fmla="*/ 0 w 5974696"/>
                <a:gd name="connsiteY0" fmla="*/ 821726 h 1079179"/>
                <a:gd name="connsiteX1" fmla="*/ 1544714 w 5974696"/>
                <a:gd name="connsiteY1" fmla="*/ 972647 h 1079179"/>
                <a:gd name="connsiteX2" fmla="*/ 2947387 w 5974696"/>
                <a:gd name="connsiteY2" fmla="*/ 377842 h 1079179"/>
                <a:gd name="connsiteX3" fmla="*/ 4057095 w 5974696"/>
                <a:gd name="connsiteY3" fmla="*/ 31614 h 1079179"/>
                <a:gd name="connsiteX4" fmla="*/ 5131295 w 5974696"/>
                <a:gd name="connsiteY4" fmla="*/ 67123 h 1079179"/>
                <a:gd name="connsiteX5" fmla="*/ 5974673 w 5974696"/>
                <a:gd name="connsiteY5" fmla="*/ 484374 h 1079179"/>
                <a:gd name="connsiteX6" fmla="*/ 5166804 w 5974696"/>
                <a:gd name="connsiteY6" fmla="*/ 1079179 h 1079179"/>
                <a:gd name="connsiteX0" fmla="*/ 0 w 6205511"/>
                <a:gd name="connsiteY0" fmla="*/ 827306 h 1084759"/>
                <a:gd name="connsiteX1" fmla="*/ 1544714 w 6205511"/>
                <a:gd name="connsiteY1" fmla="*/ 978227 h 1084759"/>
                <a:gd name="connsiteX2" fmla="*/ 2947387 w 6205511"/>
                <a:gd name="connsiteY2" fmla="*/ 383422 h 1084759"/>
                <a:gd name="connsiteX3" fmla="*/ 4057095 w 6205511"/>
                <a:gd name="connsiteY3" fmla="*/ 37194 h 1084759"/>
                <a:gd name="connsiteX4" fmla="*/ 5131295 w 6205511"/>
                <a:gd name="connsiteY4" fmla="*/ 72703 h 1084759"/>
                <a:gd name="connsiteX5" fmla="*/ 6205492 w 6205511"/>
                <a:gd name="connsiteY5" fmla="*/ 596486 h 1084759"/>
                <a:gd name="connsiteX6" fmla="*/ 5166804 w 6205511"/>
                <a:gd name="connsiteY6" fmla="*/ 1084759 h 1084759"/>
                <a:gd name="connsiteX0" fmla="*/ 0 w 6214237"/>
                <a:gd name="connsiteY0" fmla="*/ 827306 h 1005738"/>
                <a:gd name="connsiteX1" fmla="*/ 1544714 w 6214237"/>
                <a:gd name="connsiteY1" fmla="*/ 978227 h 1005738"/>
                <a:gd name="connsiteX2" fmla="*/ 2947387 w 6214237"/>
                <a:gd name="connsiteY2" fmla="*/ 383422 h 1005738"/>
                <a:gd name="connsiteX3" fmla="*/ 4057095 w 6214237"/>
                <a:gd name="connsiteY3" fmla="*/ 37194 h 1005738"/>
                <a:gd name="connsiteX4" fmla="*/ 5131295 w 6214237"/>
                <a:gd name="connsiteY4" fmla="*/ 72703 h 1005738"/>
                <a:gd name="connsiteX5" fmla="*/ 6205492 w 6214237"/>
                <a:gd name="connsiteY5" fmla="*/ 596486 h 1005738"/>
                <a:gd name="connsiteX6" fmla="*/ 4518734 w 6214237"/>
                <a:gd name="connsiteY6" fmla="*/ 853939 h 1005738"/>
                <a:gd name="connsiteX0" fmla="*/ 0 w 6214237"/>
                <a:gd name="connsiteY0" fmla="*/ 827306 h 1052250"/>
                <a:gd name="connsiteX1" fmla="*/ 1544714 w 6214237"/>
                <a:gd name="connsiteY1" fmla="*/ 978227 h 1052250"/>
                <a:gd name="connsiteX2" fmla="*/ 2947387 w 6214237"/>
                <a:gd name="connsiteY2" fmla="*/ 383422 h 1052250"/>
                <a:gd name="connsiteX3" fmla="*/ 4057095 w 6214237"/>
                <a:gd name="connsiteY3" fmla="*/ 37194 h 1052250"/>
                <a:gd name="connsiteX4" fmla="*/ 5131295 w 6214237"/>
                <a:gd name="connsiteY4" fmla="*/ 72703 h 1052250"/>
                <a:gd name="connsiteX5" fmla="*/ 6205492 w 6214237"/>
                <a:gd name="connsiteY5" fmla="*/ 596486 h 1052250"/>
                <a:gd name="connsiteX6" fmla="*/ 4518734 w 6214237"/>
                <a:gd name="connsiteY6" fmla="*/ 853939 h 1052250"/>
                <a:gd name="connsiteX0" fmla="*/ 0 w 6205981"/>
                <a:gd name="connsiteY0" fmla="*/ 827306 h 1150593"/>
                <a:gd name="connsiteX1" fmla="*/ 1544714 w 6205981"/>
                <a:gd name="connsiteY1" fmla="*/ 978227 h 1150593"/>
                <a:gd name="connsiteX2" fmla="*/ 2947387 w 6205981"/>
                <a:gd name="connsiteY2" fmla="*/ 383422 h 1150593"/>
                <a:gd name="connsiteX3" fmla="*/ 4057095 w 6205981"/>
                <a:gd name="connsiteY3" fmla="*/ 37194 h 1150593"/>
                <a:gd name="connsiteX4" fmla="*/ 5131295 w 6205981"/>
                <a:gd name="connsiteY4" fmla="*/ 72703 h 1150593"/>
                <a:gd name="connsiteX5" fmla="*/ 6205492 w 6205981"/>
                <a:gd name="connsiteY5" fmla="*/ 596486 h 1150593"/>
                <a:gd name="connsiteX6" fmla="*/ 4998129 w 6205981"/>
                <a:gd name="connsiteY6" fmla="*/ 969349 h 1150593"/>
                <a:gd name="connsiteX0" fmla="*/ 0 w 5806870"/>
                <a:gd name="connsiteY0" fmla="*/ 831362 h 1166669"/>
                <a:gd name="connsiteX1" fmla="*/ 1544714 w 5806870"/>
                <a:gd name="connsiteY1" fmla="*/ 982283 h 1166669"/>
                <a:gd name="connsiteX2" fmla="*/ 2947387 w 5806870"/>
                <a:gd name="connsiteY2" fmla="*/ 387478 h 1166669"/>
                <a:gd name="connsiteX3" fmla="*/ 4057095 w 5806870"/>
                <a:gd name="connsiteY3" fmla="*/ 41250 h 1166669"/>
                <a:gd name="connsiteX4" fmla="*/ 5131295 w 5806870"/>
                <a:gd name="connsiteY4" fmla="*/ 76759 h 1166669"/>
                <a:gd name="connsiteX5" fmla="*/ 5805997 w 5806870"/>
                <a:gd name="connsiteY5" fmla="*/ 671563 h 1166669"/>
                <a:gd name="connsiteX6" fmla="*/ 4998129 w 5806870"/>
                <a:gd name="connsiteY6" fmla="*/ 973405 h 1166669"/>
                <a:gd name="connsiteX0" fmla="*/ 0 w 5806034"/>
                <a:gd name="connsiteY0" fmla="*/ 831362 h 1181767"/>
                <a:gd name="connsiteX1" fmla="*/ 1544714 w 5806034"/>
                <a:gd name="connsiteY1" fmla="*/ 982283 h 1181767"/>
                <a:gd name="connsiteX2" fmla="*/ 2947387 w 5806034"/>
                <a:gd name="connsiteY2" fmla="*/ 387478 h 1181767"/>
                <a:gd name="connsiteX3" fmla="*/ 4057095 w 5806034"/>
                <a:gd name="connsiteY3" fmla="*/ 41250 h 1181767"/>
                <a:gd name="connsiteX4" fmla="*/ 5131295 w 5806034"/>
                <a:gd name="connsiteY4" fmla="*/ 76759 h 1181767"/>
                <a:gd name="connsiteX5" fmla="*/ 5805997 w 5806034"/>
                <a:gd name="connsiteY5" fmla="*/ 671563 h 1181767"/>
                <a:gd name="connsiteX6" fmla="*/ 4998129 w 5806034"/>
                <a:gd name="connsiteY6" fmla="*/ 973405 h 1181767"/>
                <a:gd name="connsiteX0" fmla="*/ 0 w 5806034"/>
                <a:gd name="connsiteY0" fmla="*/ 831362 h 1181767"/>
                <a:gd name="connsiteX1" fmla="*/ 1544714 w 5806034"/>
                <a:gd name="connsiteY1" fmla="*/ 982283 h 1181767"/>
                <a:gd name="connsiteX2" fmla="*/ 2947387 w 5806034"/>
                <a:gd name="connsiteY2" fmla="*/ 387478 h 1181767"/>
                <a:gd name="connsiteX3" fmla="*/ 4057095 w 5806034"/>
                <a:gd name="connsiteY3" fmla="*/ 41250 h 1181767"/>
                <a:gd name="connsiteX4" fmla="*/ 5131295 w 5806034"/>
                <a:gd name="connsiteY4" fmla="*/ 76759 h 1181767"/>
                <a:gd name="connsiteX5" fmla="*/ 5805997 w 5806034"/>
                <a:gd name="connsiteY5" fmla="*/ 671563 h 1181767"/>
                <a:gd name="connsiteX6" fmla="*/ 4998129 w 5806034"/>
                <a:gd name="connsiteY6" fmla="*/ 973405 h 1181767"/>
                <a:gd name="connsiteX0" fmla="*/ 0 w 5806034"/>
                <a:gd name="connsiteY0" fmla="*/ 831362 h 996321"/>
                <a:gd name="connsiteX1" fmla="*/ 1544714 w 5806034"/>
                <a:gd name="connsiteY1" fmla="*/ 982283 h 996321"/>
                <a:gd name="connsiteX2" fmla="*/ 2947387 w 5806034"/>
                <a:gd name="connsiteY2" fmla="*/ 387478 h 996321"/>
                <a:gd name="connsiteX3" fmla="*/ 4057095 w 5806034"/>
                <a:gd name="connsiteY3" fmla="*/ 41250 h 996321"/>
                <a:gd name="connsiteX4" fmla="*/ 5131295 w 5806034"/>
                <a:gd name="connsiteY4" fmla="*/ 76759 h 996321"/>
                <a:gd name="connsiteX5" fmla="*/ 5805997 w 5806034"/>
                <a:gd name="connsiteY5" fmla="*/ 671563 h 996321"/>
                <a:gd name="connsiteX0" fmla="*/ 0 w 5131295"/>
                <a:gd name="connsiteY0" fmla="*/ 831362 h 996321"/>
                <a:gd name="connsiteX1" fmla="*/ 1544714 w 5131295"/>
                <a:gd name="connsiteY1" fmla="*/ 982283 h 996321"/>
                <a:gd name="connsiteX2" fmla="*/ 2947387 w 5131295"/>
                <a:gd name="connsiteY2" fmla="*/ 387478 h 996321"/>
                <a:gd name="connsiteX3" fmla="*/ 4057095 w 5131295"/>
                <a:gd name="connsiteY3" fmla="*/ 41250 h 996321"/>
                <a:gd name="connsiteX4" fmla="*/ 5131295 w 5131295"/>
                <a:gd name="connsiteY4" fmla="*/ 76759 h 996321"/>
                <a:gd name="connsiteX0" fmla="*/ 0 w 4057095"/>
                <a:gd name="connsiteY0" fmla="*/ 790112 h 955071"/>
                <a:gd name="connsiteX1" fmla="*/ 1544714 w 4057095"/>
                <a:gd name="connsiteY1" fmla="*/ 941033 h 955071"/>
                <a:gd name="connsiteX2" fmla="*/ 2947387 w 4057095"/>
                <a:gd name="connsiteY2" fmla="*/ 346228 h 955071"/>
                <a:gd name="connsiteX3" fmla="*/ 4057095 w 4057095"/>
                <a:gd name="connsiteY3" fmla="*/ 0 h 955071"/>
                <a:gd name="connsiteX0" fmla="*/ 0 w 2947387"/>
                <a:gd name="connsiteY0" fmla="*/ 443884 h 608843"/>
                <a:gd name="connsiteX1" fmla="*/ 1544714 w 2947387"/>
                <a:gd name="connsiteY1" fmla="*/ 594805 h 608843"/>
                <a:gd name="connsiteX2" fmla="*/ 2947387 w 2947387"/>
                <a:gd name="connsiteY2" fmla="*/ 0 h 608843"/>
                <a:gd name="connsiteX0" fmla="*/ 0 w 2947387"/>
                <a:gd name="connsiteY0" fmla="*/ 443884 h 443884"/>
                <a:gd name="connsiteX1" fmla="*/ 1573289 w 2947387"/>
                <a:gd name="connsiteY1" fmla="*/ 109030 h 443884"/>
                <a:gd name="connsiteX2" fmla="*/ 2947387 w 2947387"/>
                <a:gd name="connsiteY2" fmla="*/ 0 h 443884"/>
                <a:gd name="connsiteX0" fmla="*/ 0 w 2947387"/>
                <a:gd name="connsiteY0" fmla="*/ 443884 h 443884"/>
                <a:gd name="connsiteX1" fmla="*/ 1573289 w 2947387"/>
                <a:gd name="connsiteY1" fmla="*/ 347155 h 443884"/>
                <a:gd name="connsiteX2" fmla="*/ 2947387 w 2947387"/>
                <a:gd name="connsiteY2" fmla="*/ 0 h 443884"/>
                <a:gd name="connsiteX0" fmla="*/ 0 w 2280637"/>
                <a:gd name="connsiteY0" fmla="*/ 117353 h 593806"/>
                <a:gd name="connsiteX1" fmla="*/ 1573289 w 2280637"/>
                <a:gd name="connsiteY1" fmla="*/ 20624 h 593806"/>
                <a:gd name="connsiteX2" fmla="*/ 2280637 w 2280637"/>
                <a:gd name="connsiteY2" fmla="*/ 568819 h 593806"/>
                <a:gd name="connsiteX0" fmla="*/ 0 w 2280637"/>
                <a:gd name="connsiteY0" fmla="*/ 67918 h 546453"/>
                <a:gd name="connsiteX1" fmla="*/ 1068464 w 2280637"/>
                <a:gd name="connsiteY1" fmla="*/ 28339 h 546453"/>
                <a:gd name="connsiteX2" fmla="*/ 2280637 w 2280637"/>
                <a:gd name="connsiteY2" fmla="*/ 519384 h 546453"/>
                <a:gd name="connsiteX0" fmla="*/ 0 w 1832962"/>
                <a:gd name="connsiteY0" fmla="*/ 68605 h 556352"/>
                <a:gd name="connsiteX1" fmla="*/ 1068464 w 1832962"/>
                <a:gd name="connsiteY1" fmla="*/ 29026 h 556352"/>
                <a:gd name="connsiteX2" fmla="*/ 1832962 w 1832962"/>
                <a:gd name="connsiteY2" fmla="*/ 529596 h 556352"/>
                <a:gd name="connsiteX0" fmla="*/ 0 w 1832962"/>
                <a:gd name="connsiteY0" fmla="*/ 68605 h 529596"/>
                <a:gd name="connsiteX1" fmla="*/ 1068464 w 1832962"/>
                <a:gd name="connsiteY1" fmla="*/ 29026 h 529596"/>
                <a:gd name="connsiteX2" fmla="*/ 1832962 w 1832962"/>
                <a:gd name="connsiteY2" fmla="*/ 529596 h 529596"/>
                <a:gd name="connsiteX0" fmla="*/ 0 w 1832962"/>
                <a:gd name="connsiteY0" fmla="*/ 68605 h 529596"/>
                <a:gd name="connsiteX1" fmla="*/ 1068464 w 1832962"/>
                <a:gd name="connsiteY1" fmla="*/ 29026 h 529596"/>
                <a:gd name="connsiteX2" fmla="*/ 1832962 w 1832962"/>
                <a:gd name="connsiteY2" fmla="*/ 529596 h 529596"/>
                <a:gd name="connsiteX0" fmla="*/ 0 w 1832962"/>
                <a:gd name="connsiteY0" fmla="*/ 52374 h 513365"/>
                <a:gd name="connsiteX1" fmla="*/ 1068464 w 1832962"/>
                <a:gd name="connsiteY1" fmla="*/ 12795 h 513365"/>
                <a:gd name="connsiteX2" fmla="*/ 1832962 w 1832962"/>
                <a:gd name="connsiteY2" fmla="*/ 513365 h 513365"/>
                <a:gd name="connsiteX0" fmla="*/ 0 w 1068464"/>
                <a:gd name="connsiteY0" fmla="*/ 52374 h 52374"/>
                <a:gd name="connsiteX1" fmla="*/ 1068464 w 1068464"/>
                <a:gd name="connsiteY1" fmla="*/ 12795 h 52374"/>
                <a:gd name="connsiteX0" fmla="*/ 0 w 1316114"/>
                <a:gd name="connsiteY0" fmla="*/ 465 h 560961"/>
                <a:gd name="connsiteX1" fmla="*/ 1316114 w 1316114"/>
                <a:gd name="connsiteY1" fmla="*/ 560961 h 560961"/>
                <a:gd name="connsiteX0" fmla="*/ 0 w 1316114"/>
                <a:gd name="connsiteY0" fmla="*/ 833 h 561329"/>
                <a:gd name="connsiteX1" fmla="*/ 1316114 w 1316114"/>
                <a:gd name="connsiteY1" fmla="*/ 561329 h 561329"/>
                <a:gd name="connsiteX0" fmla="*/ 0 w 1316114"/>
                <a:gd name="connsiteY0" fmla="*/ 1243 h 561739"/>
                <a:gd name="connsiteX1" fmla="*/ 1316114 w 1316114"/>
                <a:gd name="connsiteY1" fmla="*/ 561739 h 561739"/>
                <a:gd name="connsiteX0" fmla="*/ 0 w 1316114"/>
                <a:gd name="connsiteY0" fmla="*/ 13686 h 574182"/>
                <a:gd name="connsiteX1" fmla="*/ 1316114 w 1316114"/>
                <a:gd name="connsiteY1" fmla="*/ 574182 h 574182"/>
                <a:gd name="connsiteX0" fmla="*/ 0 w 1316114"/>
                <a:gd name="connsiteY0" fmla="*/ 17938 h 578434"/>
                <a:gd name="connsiteX1" fmla="*/ 1316114 w 1316114"/>
                <a:gd name="connsiteY1" fmla="*/ 578434 h 578434"/>
                <a:gd name="connsiteX0" fmla="*/ 0 w 1573124"/>
                <a:gd name="connsiteY0" fmla="*/ 129183 h 287545"/>
                <a:gd name="connsiteX1" fmla="*/ 1573124 w 1573124"/>
                <a:gd name="connsiteY1" fmla="*/ 287545 h 287545"/>
                <a:gd name="connsiteX0" fmla="*/ 0 w 1393217"/>
                <a:gd name="connsiteY0" fmla="*/ 236279 h 236280"/>
                <a:gd name="connsiteX1" fmla="*/ 1393217 w 1393217"/>
                <a:gd name="connsiteY1" fmla="*/ 227085 h 236280"/>
                <a:gd name="connsiteX0" fmla="*/ 0 w 1393217"/>
                <a:gd name="connsiteY0" fmla="*/ 38200 h 38200"/>
                <a:gd name="connsiteX1" fmla="*/ 1393217 w 1393217"/>
                <a:gd name="connsiteY1" fmla="*/ 29006 h 38200"/>
                <a:gd name="connsiteX0" fmla="*/ 0 w 1393217"/>
                <a:gd name="connsiteY0" fmla="*/ 12260 h 12260"/>
                <a:gd name="connsiteX1" fmla="*/ 1393217 w 1393217"/>
                <a:gd name="connsiteY1" fmla="*/ 3066 h 12260"/>
                <a:gd name="connsiteX0" fmla="*/ 0 w 1393217"/>
                <a:gd name="connsiteY0" fmla="*/ 5669 h 6692"/>
                <a:gd name="connsiteX1" fmla="*/ 1393217 w 1393217"/>
                <a:gd name="connsiteY1" fmla="*/ 6692 h 6692"/>
                <a:gd name="connsiteX0" fmla="*/ 0 w 10000"/>
                <a:gd name="connsiteY0" fmla="*/ 3470 h 4999"/>
                <a:gd name="connsiteX1" fmla="*/ 10000 w 10000"/>
                <a:gd name="connsiteY1" fmla="*/ 4999 h 4999"/>
                <a:gd name="connsiteX0" fmla="*/ 0 w 10000"/>
                <a:gd name="connsiteY0" fmla="*/ 0 h 3275"/>
                <a:gd name="connsiteX1" fmla="*/ 10000 w 10000"/>
                <a:gd name="connsiteY1" fmla="*/ 3059 h 3275"/>
              </a:gdLst>
              <a:ahLst/>
              <a:cxnLst>
                <a:cxn ang="0">
                  <a:pos x="connsiteX0" y="connsiteY0"/>
                </a:cxn>
                <a:cxn ang="0">
                  <a:pos x="connsiteX1" y="connsiteY1"/>
                </a:cxn>
              </a:cxnLst>
              <a:rect l="l" t="t" r="r" b="b"/>
              <a:pathLst>
                <a:path w="10000" h="3275">
                  <a:moveTo>
                    <a:pt x="0" y="0"/>
                  </a:moveTo>
                  <a:cubicBezTo>
                    <a:pt x="4658" y="4763"/>
                    <a:pt x="6592" y="2871"/>
                    <a:pt x="10000" y="3059"/>
                  </a:cubicBezTo>
                </a:path>
              </a:pathLst>
            </a:custGeom>
            <a:noFill/>
            <a:ln w="14922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7" name="Group 76">
              <a:extLst>
                <a:ext uri="{FF2B5EF4-FFF2-40B4-BE49-F238E27FC236}">
                  <a16:creationId xmlns:a16="http://schemas.microsoft.com/office/drawing/2014/main" id="{F8FEC073-C206-4486-9BE3-A23E869103B9}"/>
                </a:ext>
              </a:extLst>
            </p:cNvPr>
            <p:cNvGrpSpPr/>
            <p:nvPr/>
          </p:nvGrpSpPr>
          <p:grpSpPr>
            <a:xfrm>
              <a:off x="6517023" y="4154872"/>
              <a:ext cx="523783" cy="548936"/>
              <a:chOff x="2617433" y="2610035"/>
              <a:chExt cx="523783" cy="548936"/>
            </a:xfrm>
          </p:grpSpPr>
          <p:cxnSp>
            <p:nvCxnSpPr>
              <p:cNvPr id="78" name="Straight Arrow Connector 77">
                <a:extLst>
                  <a:ext uri="{FF2B5EF4-FFF2-40B4-BE49-F238E27FC236}">
                    <a16:creationId xmlns:a16="http://schemas.microsoft.com/office/drawing/2014/main" id="{134B6A15-4C23-4417-A270-592710C271AE}"/>
                  </a:ext>
                </a:extLst>
              </p:cNvPr>
              <p:cNvCxnSpPr>
                <a:cxnSpLocks/>
              </p:cNvCxnSpPr>
              <p:nvPr/>
            </p:nvCxnSpPr>
            <p:spPr>
              <a:xfrm flipV="1">
                <a:off x="2769833" y="2610035"/>
                <a:ext cx="0" cy="346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5CE091E3-EF5E-4AF7-A4CF-B11F976E752B}"/>
                  </a:ext>
                </a:extLst>
              </p:cNvPr>
              <p:cNvCxnSpPr>
                <a:cxnSpLocks/>
              </p:cNvCxnSpPr>
              <p:nvPr/>
            </p:nvCxnSpPr>
            <p:spPr>
              <a:xfrm>
                <a:off x="2769833" y="2956264"/>
                <a:ext cx="371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20814CB6-A979-4BA2-8A7C-7CD6ABCB7448}"/>
                  </a:ext>
                </a:extLst>
              </p:cNvPr>
              <p:cNvCxnSpPr>
                <a:cxnSpLocks/>
              </p:cNvCxnSpPr>
              <p:nvPr/>
            </p:nvCxnSpPr>
            <p:spPr>
              <a:xfrm flipH="1">
                <a:off x="2617433" y="2956264"/>
                <a:ext cx="152400" cy="202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6597F2C9-699F-4995-A7F3-FBE880272E3D}"/>
                </a:ext>
              </a:extLst>
            </p:cNvPr>
            <p:cNvGrpSpPr/>
            <p:nvPr/>
          </p:nvGrpSpPr>
          <p:grpSpPr>
            <a:xfrm>
              <a:off x="8381926" y="4164397"/>
              <a:ext cx="523783" cy="548936"/>
              <a:chOff x="2617433" y="2610035"/>
              <a:chExt cx="523783" cy="548936"/>
            </a:xfrm>
          </p:grpSpPr>
          <p:cxnSp>
            <p:nvCxnSpPr>
              <p:cNvPr id="82" name="Straight Arrow Connector 81">
                <a:extLst>
                  <a:ext uri="{FF2B5EF4-FFF2-40B4-BE49-F238E27FC236}">
                    <a16:creationId xmlns:a16="http://schemas.microsoft.com/office/drawing/2014/main" id="{31CECD04-B7FA-4DA0-A24D-758ED1AF5B51}"/>
                  </a:ext>
                </a:extLst>
              </p:cNvPr>
              <p:cNvCxnSpPr>
                <a:cxnSpLocks/>
              </p:cNvCxnSpPr>
              <p:nvPr/>
            </p:nvCxnSpPr>
            <p:spPr>
              <a:xfrm flipV="1">
                <a:off x="2769833" y="2610035"/>
                <a:ext cx="0" cy="346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BFD26468-7912-4934-9179-A3C28FF3F929}"/>
                  </a:ext>
                </a:extLst>
              </p:cNvPr>
              <p:cNvCxnSpPr>
                <a:cxnSpLocks/>
              </p:cNvCxnSpPr>
              <p:nvPr/>
            </p:nvCxnSpPr>
            <p:spPr>
              <a:xfrm>
                <a:off x="2769833" y="2956264"/>
                <a:ext cx="371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9705435F-1B39-4A7A-B709-FDC6B2C60B7B}"/>
                  </a:ext>
                </a:extLst>
              </p:cNvPr>
              <p:cNvCxnSpPr>
                <a:cxnSpLocks/>
              </p:cNvCxnSpPr>
              <p:nvPr/>
            </p:nvCxnSpPr>
            <p:spPr>
              <a:xfrm flipH="1">
                <a:off x="2617433" y="2956264"/>
                <a:ext cx="152400" cy="202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D3FA4642-88D9-400B-9516-3D9A6AF5D0DB}"/>
                    </a:ext>
                  </a:extLst>
                </p:cNvPr>
                <p:cNvSpPr txBox="1"/>
                <p:nvPr/>
              </p:nvSpPr>
              <p:spPr>
                <a:xfrm>
                  <a:off x="6845720" y="4712796"/>
                  <a:ext cx="2281521" cy="369332"/>
                </a:xfrm>
                <a:prstGeom prst="rect">
                  <a:avLst/>
                </a:prstGeom>
                <a:noFill/>
              </p:spPr>
              <p:txBody>
                <a:bodyPr wrap="square" rtlCol="0">
                  <a:spAutoFit/>
                </a:bodyPr>
                <a:lstStyle/>
                <a:p>
                  <a:r>
                    <a:rPr lang="en-US" dirty="0"/>
                    <a:t>Extension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rPr>
                            <m:t>𝑣</m:t>
                          </m:r>
                        </m:e>
                        <m:sub>
                          <m:r>
                            <a:rPr lang="en-US" b="0" i="1" smtClean="0">
                              <a:latin typeface="Cambria Math" panose="02040503050406030204" pitchFamily="18" charset="0"/>
                            </a:rPr>
                            <m:t>𝑧</m:t>
                          </m:r>
                        </m:sub>
                      </m:sSub>
                      <m:r>
                        <a:rPr lang="en-US" b="0" i="1" smtClean="0">
                          <a:latin typeface="Cambria Math" panose="02040503050406030204" pitchFamily="18" charset="0"/>
                        </a:rPr>
                        <m:t>)</m:t>
                      </m:r>
                    </m:oMath>
                  </a14:m>
                  <a:endParaRPr lang="en-US" dirty="0"/>
                </a:p>
              </p:txBody>
            </p:sp>
          </mc:Choice>
          <mc:Fallback xmlns="">
            <p:sp>
              <p:nvSpPr>
                <p:cNvPr id="86" name="TextBox 85">
                  <a:extLst>
                    <a:ext uri="{FF2B5EF4-FFF2-40B4-BE49-F238E27FC236}">
                      <a16:creationId xmlns:a16="http://schemas.microsoft.com/office/drawing/2014/main" id="{D3FA4642-88D9-400B-9516-3D9A6AF5D0DB}"/>
                    </a:ext>
                  </a:extLst>
                </p:cNvPr>
                <p:cNvSpPr txBox="1">
                  <a:spLocks noRot="1" noChangeAspect="1" noMove="1" noResize="1" noEditPoints="1" noAdjustHandles="1" noChangeArrowheads="1" noChangeShapeType="1" noTextEdit="1"/>
                </p:cNvSpPr>
                <p:nvPr/>
              </p:nvSpPr>
              <p:spPr>
                <a:xfrm>
                  <a:off x="6845720" y="4712796"/>
                  <a:ext cx="2281521" cy="369332"/>
                </a:xfrm>
                <a:prstGeom prst="rect">
                  <a:avLst/>
                </a:prstGeom>
                <a:blipFill>
                  <a:blip r:embed="rId10"/>
                  <a:stretch>
                    <a:fillRect l="-2406" t="-8197" b="-24590"/>
                  </a:stretch>
                </a:blipFill>
              </p:spPr>
              <p:txBody>
                <a:bodyPr/>
                <a:lstStyle/>
                <a:p>
                  <a:r>
                    <a:rPr lang="en-US">
                      <a:noFill/>
                    </a:rPr>
                    <a:t> </a:t>
                  </a:r>
                </a:p>
              </p:txBody>
            </p:sp>
          </mc:Fallback>
        </mc:AlternateContent>
      </p:grpSp>
      <p:grpSp>
        <p:nvGrpSpPr>
          <p:cNvPr id="32" name="Group 31">
            <a:extLst>
              <a:ext uri="{FF2B5EF4-FFF2-40B4-BE49-F238E27FC236}">
                <a16:creationId xmlns:a16="http://schemas.microsoft.com/office/drawing/2014/main" id="{45559AD0-B2E4-455F-A909-24507FA4B540}"/>
              </a:ext>
            </a:extLst>
          </p:cNvPr>
          <p:cNvGrpSpPr/>
          <p:nvPr/>
        </p:nvGrpSpPr>
        <p:grpSpPr>
          <a:xfrm>
            <a:off x="9210196" y="2240519"/>
            <a:ext cx="2430198" cy="2939764"/>
            <a:chOff x="9210196" y="2240519"/>
            <a:chExt cx="2430198" cy="2939764"/>
          </a:xfrm>
        </p:grpSpPr>
        <p:pic>
          <p:nvPicPr>
            <p:cNvPr id="87" name="Picture 86">
              <a:extLst>
                <a:ext uri="{FF2B5EF4-FFF2-40B4-BE49-F238E27FC236}">
                  <a16:creationId xmlns:a16="http://schemas.microsoft.com/office/drawing/2014/main" id="{A0D8AC1D-4B95-4D1A-B162-01CDAEFFAAFE}"/>
                </a:ext>
              </a:extLst>
            </p:cNvPr>
            <p:cNvPicPr>
              <a:picLocks noChangeAspect="1"/>
            </p:cNvPicPr>
            <p:nvPr/>
          </p:nvPicPr>
          <p:blipFill>
            <a:blip r:embed="rId11"/>
            <a:stretch>
              <a:fillRect/>
            </a:stretch>
          </p:blipFill>
          <p:spPr>
            <a:xfrm>
              <a:off x="9240896" y="2846792"/>
              <a:ext cx="2372818" cy="615731"/>
            </a:xfrm>
            <a:prstGeom prst="rect">
              <a:avLst/>
            </a:prstGeom>
          </p:spPr>
        </p:pic>
        <p:pic>
          <p:nvPicPr>
            <p:cNvPr id="88" name="Picture 87">
              <a:extLst>
                <a:ext uri="{FF2B5EF4-FFF2-40B4-BE49-F238E27FC236}">
                  <a16:creationId xmlns:a16="http://schemas.microsoft.com/office/drawing/2014/main" id="{306E3393-700B-440C-936A-0C5033F1BEE9}"/>
                </a:ext>
              </a:extLst>
            </p:cNvPr>
            <p:cNvPicPr>
              <a:picLocks noChangeAspect="1"/>
            </p:cNvPicPr>
            <p:nvPr/>
          </p:nvPicPr>
          <p:blipFill>
            <a:blip r:embed="rId12"/>
            <a:stretch>
              <a:fillRect/>
            </a:stretch>
          </p:blipFill>
          <p:spPr>
            <a:xfrm>
              <a:off x="9210196" y="2240519"/>
              <a:ext cx="2318691" cy="496333"/>
            </a:xfrm>
            <a:prstGeom prst="rect">
              <a:avLst/>
            </a:prstGeom>
          </p:spPr>
        </p:pic>
        <p:pic>
          <p:nvPicPr>
            <p:cNvPr id="89" name="Picture 88">
              <a:extLst>
                <a:ext uri="{FF2B5EF4-FFF2-40B4-BE49-F238E27FC236}">
                  <a16:creationId xmlns:a16="http://schemas.microsoft.com/office/drawing/2014/main" id="{0BB5C6B8-1795-493C-AA9C-D7424E997DFC}"/>
                </a:ext>
              </a:extLst>
            </p:cNvPr>
            <p:cNvPicPr>
              <a:picLocks noChangeAspect="1"/>
            </p:cNvPicPr>
            <p:nvPr/>
          </p:nvPicPr>
          <p:blipFill>
            <a:blip r:embed="rId13"/>
            <a:stretch>
              <a:fillRect/>
            </a:stretch>
          </p:blipFill>
          <p:spPr>
            <a:xfrm>
              <a:off x="9457886" y="3571497"/>
              <a:ext cx="2182508" cy="1608786"/>
            </a:xfrm>
            <a:prstGeom prst="rect">
              <a:avLst/>
            </a:prstGeom>
          </p:spPr>
        </p:pic>
      </p:grpSp>
      <p:grpSp>
        <p:nvGrpSpPr>
          <p:cNvPr id="94" name="Group 93">
            <a:extLst>
              <a:ext uri="{FF2B5EF4-FFF2-40B4-BE49-F238E27FC236}">
                <a16:creationId xmlns:a16="http://schemas.microsoft.com/office/drawing/2014/main" id="{7396C873-3737-4BF2-B86B-12AA57EBD7B9}"/>
              </a:ext>
            </a:extLst>
          </p:cNvPr>
          <p:cNvGrpSpPr/>
          <p:nvPr/>
        </p:nvGrpSpPr>
        <p:grpSpPr>
          <a:xfrm>
            <a:off x="8504374" y="5672966"/>
            <a:ext cx="2657476" cy="659265"/>
            <a:chOff x="8105774" y="5595608"/>
            <a:chExt cx="2657476" cy="659265"/>
          </a:xfrm>
        </p:grpSpPr>
        <p:pic>
          <p:nvPicPr>
            <p:cNvPr id="91" name="Picture 90">
              <a:extLst>
                <a:ext uri="{FF2B5EF4-FFF2-40B4-BE49-F238E27FC236}">
                  <a16:creationId xmlns:a16="http://schemas.microsoft.com/office/drawing/2014/main" id="{8CADAFF4-0BC6-4B4B-BE1E-06D80FAD1473}"/>
                </a:ext>
              </a:extLst>
            </p:cNvPr>
            <p:cNvPicPr>
              <a:picLocks noChangeAspect="1"/>
            </p:cNvPicPr>
            <p:nvPr/>
          </p:nvPicPr>
          <p:blipFill>
            <a:blip r:embed="rId12"/>
            <a:stretch>
              <a:fillRect/>
            </a:stretch>
          </p:blipFill>
          <p:spPr>
            <a:xfrm>
              <a:off x="8105774" y="5684279"/>
              <a:ext cx="2318691" cy="496333"/>
            </a:xfrm>
            <a:prstGeom prst="rect">
              <a:avLst/>
            </a:prstGeom>
          </p:spPr>
        </p:pic>
        <p:pic>
          <p:nvPicPr>
            <p:cNvPr id="90" name="Picture 89">
              <a:extLst>
                <a:ext uri="{FF2B5EF4-FFF2-40B4-BE49-F238E27FC236}">
                  <a16:creationId xmlns:a16="http://schemas.microsoft.com/office/drawing/2014/main" id="{F49609EB-CD05-4A09-8436-2D7B5579EEB7}"/>
                </a:ext>
              </a:extLst>
            </p:cNvPr>
            <p:cNvPicPr>
              <a:picLocks noChangeAspect="1"/>
            </p:cNvPicPr>
            <p:nvPr/>
          </p:nvPicPr>
          <p:blipFill>
            <a:blip r:embed="rId14"/>
            <a:stretch>
              <a:fillRect/>
            </a:stretch>
          </p:blipFill>
          <p:spPr>
            <a:xfrm>
              <a:off x="8829675" y="5725602"/>
              <a:ext cx="1383181" cy="422639"/>
            </a:xfrm>
            <a:prstGeom prst="rect">
              <a:avLst/>
            </a:prstGeom>
          </p:spPr>
        </p:pic>
        <p:sp>
          <p:nvSpPr>
            <p:cNvPr id="92" name="TextBox 91">
              <a:extLst>
                <a:ext uri="{FF2B5EF4-FFF2-40B4-BE49-F238E27FC236}">
                  <a16:creationId xmlns:a16="http://schemas.microsoft.com/office/drawing/2014/main" id="{2928C626-ED7D-45E2-B405-CEE8B10AA721}"/>
                </a:ext>
              </a:extLst>
            </p:cNvPr>
            <p:cNvSpPr txBox="1"/>
            <p:nvPr/>
          </p:nvSpPr>
          <p:spPr>
            <a:xfrm>
              <a:off x="10193806" y="5595608"/>
              <a:ext cx="569444" cy="659265"/>
            </a:xfrm>
            <a:prstGeom prst="rect">
              <a:avLst/>
            </a:prstGeom>
            <a:solidFill>
              <a:schemeClr val="bg1"/>
            </a:solidFill>
          </p:spPr>
          <p:txBody>
            <a:bodyPr wrap="square" rtlCol="0">
              <a:spAutoFit/>
            </a:bodyPr>
            <a:lstStyle/>
            <a:p>
              <a:endParaRPr lang="en-US" dirty="0"/>
            </a:p>
          </p:txBody>
        </p:sp>
      </p:grpSp>
    </p:spTree>
    <p:extLst>
      <p:ext uri="{BB962C8B-B14F-4D97-AF65-F5344CB8AC3E}">
        <p14:creationId xmlns:p14="http://schemas.microsoft.com/office/powerpoint/2010/main" val="147927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354C-D62B-48AD-8231-426401CF37C0}"/>
              </a:ext>
            </a:extLst>
          </p:cNvPr>
          <p:cNvSpPr>
            <a:spLocks noGrp="1"/>
          </p:cNvSpPr>
          <p:nvPr>
            <p:ph type="title"/>
          </p:nvPr>
        </p:nvSpPr>
        <p:spPr/>
        <p:txBody>
          <a:bodyPr/>
          <a:lstStyle/>
          <a:p>
            <a:r>
              <a:rPr lang="en-US" dirty="0"/>
              <a:t>What: Intro to </a:t>
            </a:r>
            <a:r>
              <a:rPr lang="en-US" dirty="0" err="1"/>
              <a:t>Cosserat</a:t>
            </a:r>
            <a:r>
              <a:rPr lang="en-US" dirty="0"/>
              <a:t> Rod Models</a:t>
            </a:r>
          </a:p>
        </p:txBody>
      </p:sp>
      <p:sp>
        <p:nvSpPr>
          <p:cNvPr id="3" name="Content Placeholder 2">
            <a:extLst>
              <a:ext uri="{FF2B5EF4-FFF2-40B4-BE49-F238E27FC236}">
                <a16:creationId xmlns:a16="http://schemas.microsoft.com/office/drawing/2014/main" id="{D1130D01-4896-4CD7-960A-9ADED4F68CFD}"/>
              </a:ext>
            </a:extLst>
          </p:cNvPr>
          <p:cNvSpPr>
            <a:spLocks noGrp="1"/>
          </p:cNvSpPr>
          <p:nvPr>
            <p:ph idx="1"/>
          </p:nvPr>
        </p:nvSpPr>
        <p:spPr>
          <a:xfrm>
            <a:off x="300518" y="1393671"/>
            <a:ext cx="6519243" cy="4918352"/>
          </a:xfrm>
        </p:spPr>
        <p:txBody>
          <a:bodyPr>
            <a:normAutofit/>
          </a:bodyPr>
          <a:lstStyle/>
          <a:p>
            <a:pPr>
              <a:buFont typeface="Arial" panose="020B0604020202020204" pitchFamily="34" charset="0"/>
              <a:buChar char="•"/>
            </a:pPr>
            <a:r>
              <a:rPr lang="en-US" sz="2600" dirty="0"/>
              <a:t> </a:t>
            </a:r>
            <a:r>
              <a:rPr lang="en-US" sz="2600" b="1" i="1" dirty="0"/>
              <a:t>Geometrically Exact</a:t>
            </a:r>
            <a:r>
              <a:rPr lang="en-US" sz="2600" dirty="0"/>
              <a:t>: </a:t>
            </a:r>
            <a:r>
              <a:rPr lang="en-US" sz="2400" dirty="0"/>
              <a:t>equilibrium is written in the deformed state, no small-angle approximations </a:t>
            </a:r>
          </a:p>
          <a:p>
            <a:pPr marL="201163" lvl="1" indent="0">
              <a:buNone/>
            </a:pPr>
            <a:endParaRPr lang="en-US" sz="2400" dirty="0"/>
          </a:p>
        </p:txBody>
      </p:sp>
      <p:sp>
        <p:nvSpPr>
          <p:cNvPr id="4" name="Slide Number Placeholder 3">
            <a:extLst>
              <a:ext uri="{FF2B5EF4-FFF2-40B4-BE49-F238E27FC236}">
                <a16:creationId xmlns:a16="http://schemas.microsoft.com/office/drawing/2014/main" id="{860D08F8-0D6A-4CE5-ADE8-F2562DE16703}"/>
              </a:ext>
            </a:extLst>
          </p:cNvPr>
          <p:cNvSpPr>
            <a:spLocks noGrp="1"/>
          </p:cNvSpPr>
          <p:nvPr>
            <p:ph type="sldNum" sz="quarter" idx="12"/>
          </p:nvPr>
        </p:nvSpPr>
        <p:spPr/>
        <p:txBody>
          <a:bodyPr/>
          <a:lstStyle/>
          <a:p>
            <a:fld id="{A75FC3D3-B48B-4C30-9778-C5C16E6765D6}" type="slidenum">
              <a:rPr lang="en-US" smtClean="0"/>
              <a:t>5</a:t>
            </a:fld>
            <a:endParaRPr lang="en-US"/>
          </a:p>
        </p:txBody>
      </p:sp>
      <p:pic>
        <p:nvPicPr>
          <p:cNvPr id="32" name="Picture 31">
            <a:extLst>
              <a:ext uri="{FF2B5EF4-FFF2-40B4-BE49-F238E27FC236}">
                <a16:creationId xmlns:a16="http://schemas.microsoft.com/office/drawing/2014/main" id="{D0F5C2DC-A215-4EF3-8F3E-9A82D2C6573F}"/>
              </a:ext>
            </a:extLst>
          </p:cNvPr>
          <p:cNvPicPr>
            <a:picLocks noChangeAspect="1"/>
          </p:cNvPicPr>
          <p:nvPr/>
        </p:nvPicPr>
        <p:blipFill>
          <a:blip r:embed="rId3"/>
          <a:stretch>
            <a:fillRect/>
          </a:stretch>
        </p:blipFill>
        <p:spPr>
          <a:xfrm>
            <a:off x="5687001" y="2603583"/>
            <a:ext cx="6502315" cy="2233809"/>
          </a:xfrm>
          <a:prstGeom prst="rect">
            <a:avLst/>
          </a:prstGeom>
        </p:spPr>
      </p:pic>
      <p:grpSp>
        <p:nvGrpSpPr>
          <p:cNvPr id="6" name="Group 5">
            <a:extLst>
              <a:ext uri="{FF2B5EF4-FFF2-40B4-BE49-F238E27FC236}">
                <a16:creationId xmlns:a16="http://schemas.microsoft.com/office/drawing/2014/main" id="{B3154619-32E3-4CB5-8441-67847A93254C}"/>
              </a:ext>
            </a:extLst>
          </p:cNvPr>
          <p:cNvGrpSpPr/>
          <p:nvPr/>
        </p:nvGrpSpPr>
        <p:grpSpPr>
          <a:xfrm>
            <a:off x="764684" y="2441809"/>
            <a:ext cx="3803330" cy="1062257"/>
            <a:chOff x="764684" y="2441809"/>
            <a:chExt cx="3803330" cy="1062257"/>
          </a:xfrm>
        </p:grpSpPr>
        <p:pic>
          <p:nvPicPr>
            <p:cNvPr id="5" name="Picture 4">
              <a:extLst>
                <a:ext uri="{FF2B5EF4-FFF2-40B4-BE49-F238E27FC236}">
                  <a16:creationId xmlns:a16="http://schemas.microsoft.com/office/drawing/2014/main" id="{5B4F5F90-698A-4D2C-A799-6478B2A9CB32}"/>
                </a:ext>
              </a:extLst>
            </p:cNvPr>
            <p:cNvPicPr>
              <a:picLocks noChangeAspect="1"/>
            </p:cNvPicPr>
            <p:nvPr/>
          </p:nvPicPr>
          <p:blipFill>
            <a:blip r:embed="rId4"/>
            <a:stretch>
              <a:fillRect/>
            </a:stretch>
          </p:blipFill>
          <p:spPr>
            <a:xfrm>
              <a:off x="764684" y="2441809"/>
              <a:ext cx="3803330" cy="738663"/>
            </a:xfrm>
            <a:prstGeom prst="rect">
              <a:avLst/>
            </a:prstGeom>
            <a:ln w="15875">
              <a:solidFill>
                <a:schemeClr val="accent1"/>
              </a:solidFill>
            </a:ln>
          </p:spPr>
        </p:pic>
        <p:sp>
          <p:nvSpPr>
            <p:cNvPr id="9" name="TextBox 8">
              <a:extLst>
                <a:ext uri="{FF2B5EF4-FFF2-40B4-BE49-F238E27FC236}">
                  <a16:creationId xmlns:a16="http://schemas.microsoft.com/office/drawing/2014/main" id="{E94321D6-ACF0-46D8-BE29-035E4FC18BAC}"/>
                </a:ext>
              </a:extLst>
            </p:cNvPr>
            <p:cNvSpPr txBox="1"/>
            <p:nvPr/>
          </p:nvSpPr>
          <p:spPr>
            <a:xfrm>
              <a:off x="1883671" y="3134734"/>
              <a:ext cx="1486176" cy="369332"/>
            </a:xfrm>
            <a:prstGeom prst="rect">
              <a:avLst/>
            </a:prstGeom>
            <a:noFill/>
          </p:spPr>
          <p:txBody>
            <a:bodyPr wrap="none" rtlCol="0">
              <a:spAutoFit/>
            </a:bodyPr>
            <a:lstStyle/>
            <a:p>
              <a:r>
                <a:rPr lang="en-US" dirty="0"/>
                <a:t>Force Balance</a:t>
              </a:r>
            </a:p>
          </p:txBody>
        </p:sp>
      </p:grpSp>
      <p:grpSp>
        <p:nvGrpSpPr>
          <p:cNvPr id="8" name="Group 7">
            <a:extLst>
              <a:ext uri="{FF2B5EF4-FFF2-40B4-BE49-F238E27FC236}">
                <a16:creationId xmlns:a16="http://schemas.microsoft.com/office/drawing/2014/main" id="{A6D1CC5B-FA83-426B-9F30-345DBBE60F1B}"/>
              </a:ext>
            </a:extLst>
          </p:cNvPr>
          <p:cNvGrpSpPr/>
          <p:nvPr/>
        </p:nvGrpSpPr>
        <p:grpSpPr>
          <a:xfrm>
            <a:off x="288434" y="3905792"/>
            <a:ext cx="5273421" cy="1641871"/>
            <a:chOff x="288434" y="3905792"/>
            <a:chExt cx="5273421" cy="1641871"/>
          </a:xfrm>
        </p:grpSpPr>
        <p:pic>
          <p:nvPicPr>
            <p:cNvPr id="7" name="Picture 6">
              <a:extLst>
                <a:ext uri="{FF2B5EF4-FFF2-40B4-BE49-F238E27FC236}">
                  <a16:creationId xmlns:a16="http://schemas.microsoft.com/office/drawing/2014/main" id="{BC004EA9-D02E-48FE-B149-547355F27FFE}"/>
                </a:ext>
              </a:extLst>
            </p:cNvPr>
            <p:cNvPicPr>
              <a:picLocks noChangeAspect="1"/>
            </p:cNvPicPr>
            <p:nvPr/>
          </p:nvPicPr>
          <p:blipFill>
            <a:blip r:embed="rId5"/>
            <a:stretch>
              <a:fillRect/>
            </a:stretch>
          </p:blipFill>
          <p:spPr>
            <a:xfrm>
              <a:off x="288434" y="3905792"/>
              <a:ext cx="5273421" cy="1254865"/>
            </a:xfrm>
            <a:prstGeom prst="rect">
              <a:avLst/>
            </a:prstGeom>
            <a:ln w="15875">
              <a:solidFill>
                <a:schemeClr val="accent1"/>
              </a:solidFill>
            </a:ln>
          </p:spPr>
        </p:pic>
        <p:sp>
          <p:nvSpPr>
            <p:cNvPr id="35" name="TextBox 34">
              <a:extLst>
                <a:ext uri="{FF2B5EF4-FFF2-40B4-BE49-F238E27FC236}">
                  <a16:creationId xmlns:a16="http://schemas.microsoft.com/office/drawing/2014/main" id="{33602D4C-F77F-411A-9AAE-34AE57E28CC4}"/>
                </a:ext>
              </a:extLst>
            </p:cNvPr>
            <p:cNvSpPr txBox="1"/>
            <p:nvPr/>
          </p:nvSpPr>
          <p:spPr>
            <a:xfrm>
              <a:off x="1959206" y="5178331"/>
              <a:ext cx="1840056" cy="369332"/>
            </a:xfrm>
            <a:prstGeom prst="rect">
              <a:avLst/>
            </a:prstGeom>
            <a:noFill/>
          </p:spPr>
          <p:txBody>
            <a:bodyPr wrap="none" rtlCol="0">
              <a:spAutoFit/>
            </a:bodyPr>
            <a:lstStyle/>
            <a:p>
              <a:r>
                <a:rPr lang="en-US" dirty="0"/>
                <a:t>Moment Balance</a:t>
              </a:r>
            </a:p>
          </p:txBody>
        </p:sp>
      </p:grpSp>
      <p:grpSp>
        <p:nvGrpSpPr>
          <p:cNvPr id="10" name="Group 9">
            <a:extLst>
              <a:ext uri="{FF2B5EF4-FFF2-40B4-BE49-F238E27FC236}">
                <a16:creationId xmlns:a16="http://schemas.microsoft.com/office/drawing/2014/main" id="{F1F3816D-FEBD-43C4-ACBE-B3EC89C287D9}"/>
              </a:ext>
            </a:extLst>
          </p:cNvPr>
          <p:cNvGrpSpPr/>
          <p:nvPr/>
        </p:nvGrpSpPr>
        <p:grpSpPr>
          <a:xfrm>
            <a:off x="154339" y="4933951"/>
            <a:ext cx="11799536" cy="1348222"/>
            <a:chOff x="154339" y="4933951"/>
            <a:chExt cx="11799536" cy="1348222"/>
          </a:xfrm>
        </p:grpSpPr>
        <p:sp>
          <p:nvSpPr>
            <p:cNvPr id="37" name="Rectangle 36">
              <a:extLst>
                <a:ext uri="{FF2B5EF4-FFF2-40B4-BE49-F238E27FC236}">
                  <a16:creationId xmlns:a16="http://schemas.microsoft.com/office/drawing/2014/main" id="{74D1307E-7607-41C1-9E79-96DB0686B1CA}"/>
                </a:ext>
              </a:extLst>
            </p:cNvPr>
            <p:cNvSpPr/>
            <p:nvPr/>
          </p:nvSpPr>
          <p:spPr>
            <a:xfrm>
              <a:off x="7086600" y="4933951"/>
              <a:ext cx="4867275" cy="13482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1563830-E9A8-4F0A-A1EB-95480840D735}"/>
                </a:ext>
              </a:extLst>
            </p:cNvPr>
            <p:cNvPicPr>
              <a:picLocks noChangeAspect="1"/>
            </p:cNvPicPr>
            <p:nvPr/>
          </p:nvPicPr>
          <p:blipFill>
            <a:blip r:embed="rId6"/>
            <a:stretch>
              <a:fillRect/>
            </a:stretch>
          </p:blipFill>
          <p:spPr>
            <a:xfrm>
              <a:off x="8335590" y="5027307"/>
              <a:ext cx="2419350" cy="476250"/>
            </a:xfrm>
            <a:prstGeom prst="rect">
              <a:avLst/>
            </a:prstGeom>
          </p:spPr>
        </p:pic>
        <p:pic>
          <p:nvPicPr>
            <p:cNvPr id="36" name="Picture 35">
              <a:extLst>
                <a:ext uri="{FF2B5EF4-FFF2-40B4-BE49-F238E27FC236}">
                  <a16:creationId xmlns:a16="http://schemas.microsoft.com/office/drawing/2014/main" id="{E1B59756-94E5-4591-88BD-E1D39A39C382}"/>
                </a:ext>
              </a:extLst>
            </p:cNvPr>
            <p:cNvPicPr>
              <a:picLocks noChangeAspect="1"/>
            </p:cNvPicPr>
            <p:nvPr/>
          </p:nvPicPr>
          <p:blipFill>
            <a:blip r:embed="rId7"/>
            <a:stretch>
              <a:fillRect/>
            </a:stretch>
          </p:blipFill>
          <p:spPr>
            <a:xfrm>
              <a:off x="7229336" y="5550157"/>
              <a:ext cx="4457700" cy="685800"/>
            </a:xfrm>
            <a:prstGeom prst="rect">
              <a:avLst/>
            </a:prstGeom>
          </p:spPr>
        </p:pic>
        <p:sp>
          <p:nvSpPr>
            <p:cNvPr id="38" name="TextBox 37">
              <a:extLst>
                <a:ext uri="{FF2B5EF4-FFF2-40B4-BE49-F238E27FC236}">
                  <a16:creationId xmlns:a16="http://schemas.microsoft.com/office/drawing/2014/main" id="{2B53F9E0-90BE-46AA-9F96-60531ABC02D1}"/>
                </a:ext>
              </a:extLst>
            </p:cNvPr>
            <p:cNvSpPr txBox="1"/>
            <p:nvPr/>
          </p:nvSpPr>
          <p:spPr>
            <a:xfrm>
              <a:off x="154339" y="5627031"/>
              <a:ext cx="6202275" cy="646331"/>
            </a:xfrm>
            <a:prstGeom prst="rect">
              <a:avLst/>
            </a:prstGeom>
            <a:noFill/>
          </p:spPr>
          <p:txBody>
            <a:bodyPr wrap="none" rtlCol="0">
              <a:spAutoFit/>
            </a:bodyPr>
            <a:lstStyle/>
            <a:p>
              <a:pPr algn="ctr"/>
              <a:r>
                <a:rPr lang="en-US" dirty="0"/>
                <a:t>Differentiating these with respect to </a:t>
              </a:r>
              <a:r>
                <a:rPr lang="en-US" i="1" dirty="0">
                  <a:latin typeface="Cambria Math" panose="02040503050406030204" pitchFamily="18" charset="0"/>
                  <a:ea typeface="Cambria Math" panose="02040503050406030204" pitchFamily="18" charset="0"/>
                </a:rPr>
                <a:t>s</a:t>
              </a:r>
              <a:r>
                <a:rPr lang="en-US" dirty="0"/>
                <a:t>, we obtain the</a:t>
              </a:r>
            </a:p>
            <a:p>
              <a:pPr algn="ctr"/>
              <a:r>
                <a:rPr lang="en-US" i="1" dirty="0"/>
                <a:t>equations of equilibrium for the special theory of </a:t>
              </a:r>
              <a:r>
                <a:rPr lang="en-US" i="1" dirty="0" err="1"/>
                <a:t>Cosserat</a:t>
              </a:r>
              <a:r>
                <a:rPr lang="en-US" i="1" dirty="0"/>
                <a:t> rods</a:t>
              </a:r>
            </a:p>
          </p:txBody>
        </p:sp>
        <p:cxnSp>
          <p:nvCxnSpPr>
            <p:cNvPr id="40" name="Straight Arrow Connector 39">
              <a:extLst>
                <a:ext uri="{FF2B5EF4-FFF2-40B4-BE49-F238E27FC236}">
                  <a16:creationId xmlns:a16="http://schemas.microsoft.com/office/drawing/2014/main" id="{81111489-39AD-4693-AFE6-20A1CB489B25}"/>
                </a:ext>
              </a:extLst>
            </p:cNvPr>
            <p:cNvCxnSpPr>
              <a:cxnSpLocks/>
            </p:cNvCxnSpPr>
            <p:nvPr/>
          </p:nvCxnSpPr>
          <p:spPr>
            <a:xfrm>
              <a:off x="6246258" y="6105045"/>
              <a:ext cx="840342" cy="0"/>
            </a:xfrm>
            <a:prstGeom prst="straightConnector1">
              <a:avLst/>
            </a:prstGeom>
            <a:ln w="15875">
              <a:tailEnd type="stealth" w="lg" len="lg"/>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727F3C9C-8B15-4570-A736-121E32BB8D00}"/>
              </a:ext>
            </a:extLst>
          </p:cNvPr>
          <p:cNvSpPr txBox="1"/>
          <p:nvPr/>
        </p:nvSpPr>
        <p:spPr>
          <a:xfrm>
            <a:off x="7629525" y="1198217"/>
            <a:ext cx="3621062" cy="1323439"/>
          </a:xfrm>
          <a:prstGeom prst="rect">
            <a:avLst/>
          </a:prstGeom>
          <a:noFill/>
          <a:ln w="15875">
            <a:solidFill>
              <a:schemeClr val="accent1"/>
            </a:solidFill>
          </a:ln>
        </p:spPr>
        <p:txBody>
          <a:bodyPr wrap="square" rtlCol="0">
            <a:spAutoFit/>
          </a:bodyPr>
          <a:lstStyle/>
          <a:p>
            <a:r>
              <a:rPr lang="en-US" sz="2000" b="1" i="1" dirty="0">
                <a:latin typeface="Times New Roman" panose="02020603050405020304" pitchFamily="18" charset="0"/>
                <a:ea typeface="Cambria Math" panose="02040503050406030204" pitchFamily="18" charset="0"/>
                <a:cs typeface="Times New Roman" panose="02020603050405020304" pitchFamily="18" charset="0"/>
              </a:rPr>
              <a:t>n</a:t>
            </a:r>
            <a:r>
              <a:rPr lang="en-US" sz="2000" b="1" dirty="0">
                <a:latin typeface="Lucida Calligraphy" panose="03010101010101010101" pitchFamily="66" charset="0"/>
                <a:ea typeface="Cambria Math" panose="02040503050406030204" pitchFamily="18" charset="0"/>
              </a:rPr>
              <a:t> – </a:t>
            </a:r>
            <a:r>
              <a:rPr lang="en-US" sz="2000" dirty="0">
                <a:ea typeface="Cambria Math" panose="02040503050406030204" pitchFamily="18" charset="0"/>
              </a:rPr>
              <a:t>internal force</a:t>
            </a:r>
          </a:p>
          <a:p>
            <a:r>
              <a:rPr lang="en-US" sz="2000" b="1" i="1" dirty="0">
                <a:latin typeface="Times New Roman" panose="02020603050405020304" pitchFamily="18" charset="0"/>
                <a:ea typeface="Cambria Math" panose="02040503050406030204" pitchFamily="18" charset="0"/>
                <a:cs typeface="Times New Roman" panose="02020603050405020304" pitchFamily="18" charset="0"/>
              </a:rPr>
              <a:t>m</a:t>
            </a:r>
            <a:r>
              <a:rPr lang="en-US" sz="2000" b="1" dirty="0">
                <a:latin typeface="Lucida Calligraphy" panose="03010101010101010101" pitchFamily="66" charset="0"/>
                <a:ea typeface="Cambria Math" panose="02040503050406030204" pitchFamily="18" charset="0"/>
              </a:rPr>
              <a:t> – </a:t>
            </a:r>
            <a:r>
              <a:rPr lang="en-US" sz="2000" dirty="0">
                <a:ea typeface="Cambria Math" panose="02040503050406030204" pitchFamily="18" charset="0"/>
              </a:rPr>
              <a:t>internal moment</a:t>
            </a:r>
          </a:p>
          <a:p>
            <a:r>
              <a:rPr lang="en-US" sz="2000" b="1" i="1" dirty="0">
                <a:latin typeface="Times New Roman" panose="02020603050405020304" pitchFamily="18" charset="0"/>
                <a:ea typeface="Cambria Math" panose="02040503050406030204" pitchFamily="18" charset="0"/>
                <a:cs typeface="Times New Roman" panose="02020603050405020304" pitchFamily="18" charset="0"/>
              </a:rPr>
              <a:t>f</a:t>
            </a:r>
            <a:r>
              <a:rPr lang="en-US" sz="2000" b="1" dirty="0">
                <a:latin typeface="Lucida Calligraphy" panose="03010101010101010101" pitchFamily="66" charset="0"/>
                <a:ea typeface="Cambria Math" panose="02040503050406030204" pitchFamily="18" charset="0"/>
              </a:rPr>
              <a:t> – </a:t>
            </a:r>
            <a:r>
              <a:rPr lang="en-US" sz="2000" dirty="0">
                <a:ea typeface="Cambria Math" panose="02040503050406030204" pitchFamily="18" charset="0"/>
              </a:rPr>
              <a:t>external distributed force</a:t>
            </a:r>
          </a:p>
          <a:p>
            <a:r>
              <a:rPr lang="en-US" sz="2000" b="1" i="1" dirty="0">
                <a:latin typeface="Times New Roman" panose="02020603050405020304" pitchFamily="18" charset="0"/>
                <a:ea typeface="Cambria Math" panose="02040503050406030204" pitchFamily="18" charset="0"/>
                <a:cs typeface="Times New Roman" panose="02020603050405020304" pitchFamily="18" charset="0"/>
              </a:rPr>
              <a:t>l</a:t>
            </a:r>
            <a:r>
              <a:rPr lang="en-US" sz="2000" b="1" dirty="0">
                <a:latin typeface="Lucida Calligraphy" panose="03010101010101010101" pitchFamily="66" charset="0"/>
                <a:ea typeface="Cambria Math" panose="02040503050406030204" pitchFamily="18" charset="0"/>
              </a:rPr>
              <a:t> – </a:t>
            </a:r>
            <a:r>
              <a:rPr lang="en-US" sz="2000" dirty="0">
                <a:ea typeface="Cambria Math" panose="02040503050406030204" pitchFamily="18" charset="0"/>
              </a:rPr>
              <a:t>external  distributed moment  </a:t>
            </a:r>
          </a:p>
        </p:txBody>
      </p:sp>
      <p:sp>
        <p:nvSpPr>
          <p:cNvPr id="11" name="TextBox 10">
            <a:extLst>
              <a:ext uri="{FF2B5EF4-FFF2-40B4-BE49-F238E27FC236}">
                <a16:creationId xmlns:a16="http://schemas.microsoft.com/office/drawing/2014/main" id="{04403DCD-5A95-44C2-8AFC-3A9D556E9CAA}"/>
              </a:ext>
            </a:extLst>
          </p:cNvPr>
          <p:cNvSpPr txBox="1"/>
          <p:nvPr/>
        </p:nvSpPr>
        <p:spPr>
          <a:xfrm>
            <a:off x="879011" y="6421607"/>
            <a:ext cx="4404988" cy="369332"/>
          </a:xfrm>
          <a:prstGeom prst="rect">
            <a:avLst/>
          </a:prstGeom>
          <a:noFill/>
        </p:spPr>
        <p:txBody>
          <a:bodyPr wrap="none" rtlCol="0">
            <a:spAutoFit/>
          </a:bodyPr>
          <a:lstStyle/>
          <a:p>
            <a:r>
              <a:rPr lang="en-US" dirty="0">
                <a:solidFill>
                  <a:schemeClr val="bg1"/>
                </a:solidFill>
              </a:rPr>
              <a:t>S.S. Antman, Nonlinear Problems of Elasticity</a:t>
            </a:r>
          </a:p>
        </p:txBody>
      </p:sp>
    </p:spTree>
    <p:extLst>
      <p:ext uri="{BB962C8B-B14F-4D97-AF65-F5344CB8AC3E}">
        <p14:creationId xmlns:p14="http://schemas.microsoft.com/office/powerpoint/2010/main" val="375983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2"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354C-D62B-48AD-8231-426401CF37C0}"/>
              </a:ext>
            </a:extLst>
          </p:cNvPr>
          <p:cNvSpPr>
            <a:spLocks noGrp="1"/>
          </p:cNvSpPr>
          <p:nvPr>
            <p:ph type="title"/>
          </p:nvPr>
        </p:nvSpPr>
        <p:spPr/>
        <p:txBody>
          <a:bodyPr/>
          <a:lstStyle/>
          <a:p>
            <a:r>
              <a:rPr lang="en-US" dirty="0"/>
              <a:t>What: Intro to </a:t>
            </a:r>
            <a:r>
              <a:rPr lang="en-US" dirty="0" err="1"/>
              <a:t>Cosserat</a:t>
            </a:r>
            <a:r>
              <a:rPr lang="en-US" dirty="0"/>
              <a:t> Rod Models</a:t>
            </a:r>
          </a:p>
        </p:txBody>
      </p:sp>
      <p:sp>
        <p:nvSpPr>
          <p:cNvPr id="3" name="Content Placeholder 2">
            <a:extLst>
              <a:ext uri="{FF2B5EF4-FFF2-40B4-BE49-F238E27FC236}">
                <a16:creationId xmlns:a16="http://schemas.microsoft.com/office/drawing/2014/main" id="{D1130D01-4896-4CD7-960A-9ADED4F68CFD}"/>
              </a:ext>
            </a:extLst>
          </p:cNvPr>
          <p:cNvSpPr>
            <a:spLocks noGrp="1"/>
          </p:cNvSpPr>
          <p:nvPr>
            <p:ph idx="1"/>
          </p:nvPr>
        </p:nvSpPr>
        <p:spPr>
          <a:xfrm>
            <a:off x="300518" y="1393670"/>
            <a:ext cx="11728725" cy="4088221"/>
          </a:xfrm>
        </p:spPr>
        <p:txBody>
          <a:bodyPr>
            <a:normAutofit/>
          </a:bodyPr>
          <a:lstStyle/>
          <a:p>
            <a:pPr>
              <a:buFont typeface="Arial" panose="020B0604020202020204" pitchFamily="34" charset="0"/>
              <a:buChar char="•"/>
            </a:pPr>
            <a:r>
              <a:rPr lang="en-US" sz="2600" dirty="0"/>
              <a:t> A </a:t>
            </a:r>
            <a:r>
              <a:rPr lang="en-US" sz="2600" b="1" i="1" dirty="0"/>
              <a:t>constitutive law</a:t>
            </a:r>
            <a:r>
              <a:rPr lang="en-US" sz="2600" b="1" dirty="0"/>
              <a:t> </a:t>
            </a:r>
            <a:r>
              <a:rPr lang="en-US" sz="2600" dirty="0"/>
              <a:t>relates the kinematics to the forces, moments, and stored energy. Below is the standard linear one, but nonlinear ones can also be used.</a:t>
            </a:r>
          </a:p>
          <a:p>
            <a:pPr lvl="1">
              <a:buFont typeface="Arial" panose="020B0604020202020204" pitchFamily="34" charset="0"/>
              <a:buChar char="•"/>
            </a:pPr>
            <a:endParaRPr lang="en-US" sz="2200" dirty="0"/>
          </a:p>
          <a:p>
            <a:pPr lvl="1">
              <a:buFont typeface="Arial" panose="020B0604020202020204" pitchFamily="34" charset="0"/>
              <a:buChar char="•"/>
            </a:pPr>
            <a:endParaRPr lang="en-US" sz="2200" dirty="0"/>
          </a:p>
          <a:p>
            <a:pPr lvl="1">
              <a:buFont typeface="Arial" panose="020B0604020202020204" pitchFamily="34" charset="0"/>
              <a:buChar char="•"/>
            </a:pPr>
            <a:endParaRPr lang="en-US" sz="2200" dirty="0"/>
          </a:p>
          <a:p>
            <a:pPr lvl="1">
              <a:buFont typeface="Arial" panose="020B0604020202020204" pitchFamily="34" charset="0"/>
              <a:buChar char="•"/>
            </a:pPr>
            <a:endParaRPr lang="en-US" sz="2200" dirty="0"/>
          </a:p>
          <a:p>
            <a:pPr lvl="1">
              <a:buFont typeface="Arial" panose="020B0604020202020204" pitchFamily="34" charset="0"/>
              <a:buChar char="•"/>
            </a:pPr>
            <a:endParaRPr lang="en-US" sz="2200" dirty="0"/>
          </a:p>
          <a:p>
            <a:pPr lvl="1">
              <a:buFont typeface="Arial" panose="020B0604020202020204" pitchFamily="34" charset="0"/>
              <a:buChar char="•"/>
            </a:pPr>
            <a:endParaRPr lang="en-US" sz="2200" dirty="0"/>
          </a:p>
          <a:p>
            <a:pPr lvl="1">
              <a:buFont typeface="Arial" panose="020B0604020202020204" pitchFamily="34" charset="0"/>
              <a:buChar char="•"/>
            </a:pPr>
            <a:endParaRPr lang="en-US" sz="2200" dirty="0"/>
          </a:p>
          <a:p>
            <a:pPr lvl="1">
              <a:buFont typeface="Arial" panose="020B0604020202020204" pitchFamily="34" charset="0"/>
              <a:buChar char="•"/>
            </a:pPr>
            <a:endParaRPr lang="en-US" sz="2200" dirty="0"/>
          </a:p>
          <a:p>
            <a:pPr marL="201163" lvl="1" indent="0">
              <a:buNone/>
            </a:pPr>
            <a:endParaRPr lang="en-US" sz="2200" dirty="0"/>
          </a:p>
          <a:p>
            <a:pPr marL="201163" lvl="1" indent="0">
              <a:buNone/>
            </a:pPr>
            <a:endParaRPr lang="en-US" sz="2400" dirty="0"/>
          </a:p>
        </p:txBody>
      </p:sp>
      <p:sp>
        <p:nvSpPr>
          <p:cNvPr id="4" name="Slide Number Placeholder 3">
            <a:extLst>
              <a:ext uri="{FF2B5EF4-FFF2-40B4-BE49-F238E27FC236}">
                <a16:creationId xmlns:a16="http://schemas.microsoft.com/office/drawing/2014/main" id="{860D08F8-0D6A-4CE5-ADE8-F2562DE16703}"/>
              </a:ext>
            </a:extLst>
          </p:cNvPr>
          <p:cNvSpPr>
            <a:spLocks noGrp="1"/>
          </p:cNvSpPr>
          <p:nvPr>
            <p:ph type="sldNum" sz="quarter" idx="12"/>
          </p:nvPr>
        </p:nvSpPr>
        <p:spPr/>
        <p:txBody>
          <a:bodyPr/>
          <a:lstStyle/>
          <a:p>
            <a:fld id="{A75FC3D3-B48B-4C30-9778-C5C16E6765D6}" type="slidenum">
              <a:rPr lang="en-US" smtClean="0"/>
              <a:t>6</a:t>
            </a:fld>
            <a:endParaRPr lang="en-US"/>
          </a:p>
        </p:txBody>
      </p:sp>
      <p:grpSp>
        <p:nvGrpSpPr>
          <p:cNvPr id="12" name="Group 11">
            <a:extLst>
              <a:ext uri="{FF2B5EF4-FFF2-40B4-BE49-F238E27FC236}">
                <a16:creationId xmlns:a16="http://schemas.microsoft.com/office/drawing/2014/main" id="{8C1740B3-EA4E-4E4F-B32E-1840F94DABD4}"/>
              </a:ext>
            </a:extLst>
          </p:cNvPr>
          <p:cNvGrpSpPr/>
          <p:nvPr/>
        </p:nvGrpSpPr>
        <p:grpSpPr>
          <a:xfrm>
            <a:off x="1122673" y="2299706"/>
            <a:ext cx="5760048" cy="1374940"/>
            <a:chOff x="1122673" y="2299706"/>
            <a:chExt cx="5760048" cy="1374940"/>
          </a:xfrm>
        </p:grpSpPr>
        <p:pic>
          <p:nvPicPr>
            <p:cNvPr id="6" name="Picture 5">
              <a:extLst>
                <a:ext uri="{FF2B5EF4-FFF2-40B4-BE49-F238E27FC236}">
                  <a16:creationId xmlns:a16="http://schemas.microsoft.com/office/drawing/2014/main" id="{480E6291-6BBB-4C08-888A-A4516A3891D0}"/>
                </a:ext>
              </a:extLst>
            </p:cNvPr>
            <p:cNvPicPr>
              <a:picLocks noChangeAspect="1"/>
            </p:cNvPicPr>
            <p:nvPr/>
          </p:nvPicPr>
          <p:blipFill rotWithShape="1">
            <a:blip r:embed="rId2"/>
            <a:srcRect t="1930" b="-1"/>
            <a:stretch/>
          </p:blipFill>
          <p:spPr>
            <a:xfrm>
              <a:off x="1122673" y="2299706"/>
              <a:ext cx="4627175" cy="137494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7FE6372-1EEC-4187-B112-94256D1E7C61}"/>
                    </a:ext>
                  </a:extLst>
                </p:cNvPr>
                <p:cNvSpPr txBox="1"/>
                <p:nvPr/>
              </p:nvSpPr>
              <p:spPr>
                <a:xfrm>
                  <a:off x="4720591" y="2987176"/>
                  <a:ext cx="216213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𝒎</m:t>
                        </m:r>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𝑹𝑲</m:t>
                            </m:r>
                          </m:e>
                          <m:sub>
                            <m:r>
                              <a:rPr lang="en-US" sz="2000" b="0" i="1" smtClean="0">
                                <a:latin typeface="Cambria Math" panose="02040503050406030204" pitchFamily="18" charset="0"/>
                              </a:rPr>
                              <m:t>𝑠𝑒</m:t>
                            </m:r>
                          </m:sub>
                        </m:sSub>
                        <m:r>
                          <a:rPr lang="en-US" sz="2000" b="1" i="1" smtClean="0">
                            <a:latin typeface="Cambria Math" panose="02040503050406030204" pitchFamily="18" charset="0"/>
                          </a:rPr>
                          <m:t>(</m:t>
                        </m:r>
                        <m:r>
                          <a:rPr lang="en-US" sz="2000" b="1" i="1" smtClean="0">
                            <a:latin typeface="Cambria Math" panose="02040503050406030204" pitchFamily="18" charset="0"/>
                          </a:rPr>
                          <m:t>𝒖</m:t>
                        </m:r>
                        <m:r>
                          <a:rPr lang="en-US" sz="2000" b="1" i="1" smtClean="0">
                            <a:latin typeface="Cambria Math" panose="02040503050406030204" pitchFamily="18" charset="0"/>
                          </a:rPr>
                          <m:t>−</m:t>
                        </m:r>
                        <m:sSup>
                          <m:sSupPr>
                            <m:ctrlPr>
                              <a:rPr lang="en-US" sz="2000" b="1" i="1" smtClean="0">
                                <a:latin typeface="Cambria Math" panose="02040503050406030204" pitchFamily="18" charset="0"/>
                              </a:rPr>
                            </m:ctrlPr>
                          </m:sSupPr>
                          <m:e>
                            <m:r>
                              <a:rPr lang="en-US" sz="2000" b="1" i="1" smtClean="0">
                                <a:latin typeface="Cambria Math" panose="02040503050406030204" pitchFamily="18" charset="0"/>
                              </a:rPr>
                              <m:t>𝒖</m:t>
                            </m:r>
                          </m:e>
                          <m:sup>
                            <m:r>
                              <a:rPr lang="en-US" sz="2000" b="1" i="1" smtClean="0">
                                <a:latin typeface="Cambria Math" panose="02040503050406030204" pitchFamily="18" charset="0"/>
                              </a:rPr>
                              <m:t>∗</m:t>
                            </m:r>
                          </m:sup>
                        </m:sSup>
                        <m:r>
                          <a:rPr lang="en-US" sz="2000" b="1" i="1" smtClean="0">
                            <a:latin typeface="Cambria Math" panose="02040503050406030204" pitchFamily="18" charset="0"/>
                          </a:rPr>
                          <m:t>)</m:t>
                        </m:r>
                      </m:oMath>
                    </m:oMathPara>
                  </a14:m>
                  <a:endParaRPr lang="en-US" sz="2000" dirty="0"/>
                </a:p>
              </p:txBody>
            </p:sp>
          </mc:Choice>
          <mc:Fallback xmlns="">
            <p:sp>
              <p:nvSpPr>
                <p:cNvPr id="10" name="TextBox 9">
                  <a:extLst>
                    <a:ext uri="{FF2B5EF4-FFF2-40B4-BE49-F238E27FC236}">
                      <a16:creationId xmlns:a16="http://schemas.microsoft.com/office/drawing/2014/main" id="{87FE6372-1EEC-4187-B112-94256D1E7C61}"/>
                    </a:ext>
                  </a:extLst>
                </p:cNvPr>
                <p:cNvSpPr txBox="1">
                  <a:spLocks noRot="1" noChangeAspect="1" noMove="1" noResize="1" noEditPoints="1" noAdjustHandles="1" noChangeArrowheads="1" noChangeShapeType="1" noTextEdit="1"/>
                </p:cNvSpPr>
                <p:nvPr/>
              </p:nvSpPr>
              <p:spPr>
                <a:xfrm>
                  <a:off x="4720591" y="2987176"/>
                  <a:ext cx="2162130" cy="307777"/>
                </a:xfrm>
                <a:prstGeom prst="rect">
                  <a:avLst/>
                </a:prstGeom>
                <a:blipFill>
                  <a:blip r:embed="rId3"/>
                  <a:stretch>
                    <a:fillRect l="-1408" t="-1961" r="-3944" b="-33333"/>
                  </a:stretch>
                </a:blipFill>
              </p:spPr>
              <p:txBody>
                <a:bodyPr/>
                <a:lstStyle/>
                <a:p>
                  <a:r>
                    <a:rPr lang="en-US">
                      <a:noFill/>
                    </a:rPr>
                    <a:t> </a:t>
                  </a:r>
                </a:p>
              </p:txBody>
            </p:sp>
          </mc:Fallback>
        </mc:AlternateContent>
      </p:grpSp>
      <p:grpSp>
        <p:nvGrpSpPr>
          <p:cNvPr id="13" name="Group 12">
            <a:extLst>
              <a:ext uri="{FF2B5EF4-FFF2-40B4-BE49-F238E27FC236}">
                <a16:creationId xmlns:a16="http://schemas.microsoft.com/office/drawing/2014/main" id="{780A0A3A-D586-4A56-B3AB-55E805BA3A5F}"/>
              </a:ext>
            </a:extLst>
          </p:cNvPr>
          <p:cNvGrpSpPr/>
          <p:nvPr/>
        </p:nvGrpSpPr>
        <p:grpSpPr>
          <a:xfrm>
            <a:off x="1181885" y="3800173"/>
            <a:ext cx="5907533" cy="1726688"/>
            <a:chOff x="1181885" y="3800173"/>
            <a:chExt cx="5907533" cy="1726688"/>
          </a:xfrm>
        </p:grpSpPr>
        <p:pic>
          <p:nvPicPr>
            <p:cNvPr id="8" name="Picture 7">
              <a:extLst>
                <a:ext uri="{FF2B5EF4-FFF2-40B4-BE49-F238E27FC236}">
                  <a16:creationId xmlns:a16="http://schemas.microsoft.com/office/drawing/2014/main" id="{287166E3-6D21-4632-B6FD-3A5915EC282A}"/>
                </a:ext>
              </a:extLst>
            </p:cNvPr>
            <p:cNvPicPr>
              <a:picLocks noChangeAspect="1"/>
            </p:cNvPicPr>
            <p:nvPr/>
          </p:nvPicPr>
          <p:blipFill>
            <a:blip r:embed="rId4"/>
            <a:stretch>
              <a:fillRect/>
            </a:stretch>
          </p:blipFill>
          <p:spPr>
            <a:xfrm>
              <a:off x="1181885" y="3800173"/>
              <a:ext cx="3805110" cy="172668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0AF63CB-7630-4F09-88ED-7053811C14D3}"/>
                    </a:ext>
                  </a:extLst>
                </p:cNvPr>
                <p:cNvSpPr txBox="1"/>
                <p:nvPr/>
              </p:nvSpPr>
              <p:spPr>
                <a:xfrm>
                  <a:off x="4620139" y="4711267"/>
                  <a:ext cx="2469279"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𝒏</m:t>
                        </m:r>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𝑹𝑲</m:t>
                            </m:r>
                          </m:e>
                          <m:sub>
                            <m:r>
                              <a:rPr lang="en-US" sz="2000" b="0" i="1" smtClean="0">
                                <a:latin typeface="Cambria Math" panose="02040503050406030204" pitchFamily="18" charset="0"/>
                              </a:rPr>
                              <m:t>𝑠𝑒</m:t>
                            </m:r>
                          </m:sub>
                        </m:sSub>
                        <m:r>
                          <a:rPr lang="en-US" sz="2000" b="1" i="1" smtClean="0">
                            <a:latin typeface="Cambria Math" panose="02040503050406030204" pitchFamily="18" charset="0"/>
                          </a:rPr>
                          <m:t>(</m:t>
                        </m:r>
                        <m:r>
                          <a:rPr lang="en-US" sz="2000" b="1" i="1" smtClean="0">
                            <a:latin typeface="Cambria Math" panose="02040503050406030204" pitchFamily="18" charset="0"/>
                          </a:rPr>
                          <m:t>𝒗</m:t>
                        </m:r>
                        <m:r>
                          <a:rPr lang="en-US" sz="2000" b="1" i="1" smtClean="0">
                            <a:latin typeface="Cambria Math" panose="02040503050406030204" pitchFamily="18" charset="0"/>
                          </a:rPr>
                          <m:t>−</m:t>
                        </m:r>
                        <m:sSup>
                          <m:sSupPr>
                            <m:ctrlPr>
                              <a:rPr lang="en-US" sz="2000" b="1" i="1" smtClean="0">
                                <a:latin typeface="Cambria Math" panose="02040503050406030204" pitchFamily="18" charset="0"/>
                              </a:rPr>
                            </m:ctrlPr>
                          </m:sSupPr>
                          <m:e>
                            <m:r>
                              <a:rPr lang="en-US" sz="2000" b="1" i="1" smtClean="0">
                                <a:latin typeface="Cambria Math" panose="02040503050406030204" pitchFamily="18" charset="0"/>
                              </a:rPr>
                              <m:t>𝒗</m:t>
                            </m:r>
                          </m:e>
                          <m:sup>
                            <m:r>
                              <a:rPr lang="en-US" sz="2000" b="1" i="1" smtClean="0">
                                <a:latin typeface="Cambria Math" panose="02040503050406030204" pitchFamily="18" charset="0"/>
                              </a:rPr>
                              <m:t>∗</m:t>
                            </m:r>
                          </m:sup>
                        </m:sSup>
                        <m:r>
                          <a:rPr lang="en-US" sz="2000" b="1" i="1" smtClean="0">
                            <a:latin typeface="Cambria Math" panose="02040503050406030204" pitchFamily="18" charset="0"/>
                          </a:rPr>
                          <m:t>)</m:t>
                        </m:r>
                      </m:oMath>
                    </m:oMathPara>
                  </a14:m>
                  <a:endParaRPr lang="en-US" sz="2000" dirty="0"/>
                </a:p>
              </p:txBody>
            </p:sp>
          </mc:Choice>
          <mc:Fallback xmlns="">
            <p:sp>
              <p:nvSpPr>
                <p:cNvPr id="19" name="TextBox 18">
                  <a:extLst>
                    <a:ext uri="{FF2B5EF4-FFF2-40B4-BE49-F238E27FC236}">
                      <a16:creationId xmlns:a16="http://schemas.microsoft.com/office/drawing/2014/main" id="{F0AF63CB-7630-4F09-88ED-7053811C14D3}"/>
                    </a:ext>
                  </a:extLst>
                </p:cNvPr>
                <p:cNvSpPr txBox="1">
                  <a:spLocks noRot="1" noChangeAspect="1" noMove="1" noResize="1" noEditPoints="1" noAdjustHandles="1" noChangeArrowheads="1" noChangeShapeType="1" noTextEdit="1"/>
                </p:cNvSpPr>
                <p:nvPr/>
              </p:nvSpPr>
              <p:spPr>
                <a:xfrm>
                  <a:off x="4620139" y="4711267"/>
                  <a:ext cx="2469279" cy="307777"/>
                </a:xfrm>
                <a:prstGeom prst="rect">
                  <a:avLst/>
                </a:prstGeom>
                <a:blipFill>
                  <a:blip r:embed="rId5"/>
                  <a:stretch>
                    <a:fillRect t="-2000" b="-36000"/>
                  </a:stretch>
                </a:blipFill>
              </p:spPr>
              <p:txBody>
                <a:bodyPr/>
                <a:lstStyle/>
                <a:p>
                  <a:r>
                    <a:rPr lang="en-US">
                      <a:noFill/>
                    </a:rPr>
                    <a:t> </a:t>
                  </a:r>
                </a:p>
              </p:txBody>
            </p:sp>
          </mc:Fallback>
        </mc:AlternateContent>
      </p:grpSp>
      <p:grpSp>
        <p:nvGrpSpPr>
          <p:cNvPr id="14" name="Group 13">
            <a:extLst>
              <a:ext uri="{FF2B5EF4-FFF2-40B4-BE49-F238E27FC236}">
                <a16:creationId xmlns:a16="http://schemas.microsoft.com/office/drawing/2014/main" id="{50F6A59D-6198-49B8-A9B9-2270CFA86061}"/>
              </a:ext>
            </a:extLst>
          </p:cNvPr>
          <p:cNvGrpSpPr/>
          <p:nvPr/>
        </p:nvGrpSpPr>
        <p:grpSpPr>
          <a:xfrm>
            <a:off x="7474798" y="2235488"/>
            <a:ext cx="4759406" cy="1937042"/>
            <a:chOff x="7474798" y="2235488"/>
            <a:chExt cx="4759406" cy="1937042"/>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0E5A549-5484-45E0-96DA-D2422F7CC9F6}"/>
                    </a:ext>
                  </a:extLst>
                </p:cNvPr>
                <p:cNvSpPr txBox="1"/>
                <p:nvPr/>
              </p:nvSpPr>
              <p:spPr>
                <a:xfrm>
                  <a:off x="9188471" y="3360705"/>
                  <a:ext cx="2663519" cy="81182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b="1" i="1" smtClean="0">
                                <a:latin typeface="Cambria Math" panose="02040503050406030204" pitchFamily="18" charset="0"/>
                              </a:rPr>
                            </m:ctrlPr>
                          </m:sSupPr>
                          <m:e>
                            <m:r>
                              <a:rPr lang="en-US" sz="2000" b="1" i="1" smtClean="0">
                                <a:latin typeface="Cambria Math" panose="02040503050406030204" pitchFamily="18" charset="0"/>
                              </a:rPr>
                              <m:t>𝒗</m:t>
                            </m:r>
                          </m:e>
                          <m:sup>
                            <m:r>
                              <a:rPr lang="en-US" sz="2000" b="1" i="1" smtClean="0">
                                <a:latin typeface="Cambria Math" panose="02040503050406030204" pitchFamily="18" charset="0"/>
                              </a:rPr>
                              <m:t>∗</m:t>
                            </m:r>
                          </m:sup>
                        </m:sSup>
                        <m:r>
                          <a:rPr lang="en-US" sz="2000" b="1" i="1" smtClean="0">
                            <a:latin typeface="Cambria Math" panose="02040503050406030204" pitchFamily="18" charset="0"/>
                          </a:rPr>
                          <m:t>=</m:t>
                        </m:r>
                        <m:d>
                          <m:dPr>
                            <m:begChr m:val="["/>
                            <m:endChr m:val="]"/>
                            <m:ctrlPr>
                              <a:rPr lang="en-US" sz="2000" b="1" i="1" smtClean="0">
                                <a:latin typeface="Cambria Math" panose="02040503050406030204" pitchFamily="18" charset="0"/>
                              </a:rPr>
                            </m:ctrlPr>
                          </m:dPr>
                          <m:e>
                            <m:eqArr>
                              <m:eqArrPr>
                                <m:ctrlPr>
                                  <a:rPr lang="en-US" sz="2000" b="1" i="1" smtClean="0">
                                    <a:latin typeface="Cambria Math" panose="02040503050406030204" pitchFamily="18" charset="0"/>
                                  </a:rPr>
                                </m:ctrlPr>
                              </m:eqArrPr>
                              <m:e>
                                <m:r>
                                  <a:rPr lang="en-US" sz="2000" b="0" i="1" smtClean="0">
                                    <a:latin typeface="Cambria Math" panose="02040503050406030204" pitchFamily="18" charset="0"/>
                                  </a:rPr>
                                  <m:t>0</m:t>
                                </m:r>
                              </m:e>
                              <m:e>
                                <m:r>
                                  <a:rPr lang="en-US" sz="2000" b="0" i="1" smtClean="0">
                                    <a:latin typeface="Cambria Math" panose="02040503050406030204" pitchFamily="18" charset="0"/>
                                  </a:rPr>
                                  <m:t>0</m:t>
                                </m:r>
                              </m:e>
                              <m:e>
                                <m:r>
                                  <a:rPr lang="en-US" sz="2000" b="0" i="1" smtClean="0">
                                    <a:latin typeface="Cambria Math" panose="02040503050406030204" pitchFamily="18" charset="0"/>
                                  </a:rPr>
                                  <m:t>1</m:t>
                                </m:r>
                              </m:e>
                            </m:eqArr>
                          </m:e>
                        </m:d>
                      </m:oMath>
                    </m:oMathPara>
                  </a14:m>
                  <a:endParaRPr lang="en-US" sz="2000" dirty="0"/>
                </a:p>
              </p:txBody>
            </p:sp>
          </mc:Choice>
          <mc:Fallback xmlns="">
            <p:sp>
              <p:nvSpPr>
                <p:cNvPr id="20" name="TextBox 19">
                  <a:extLst>
                    <a:ext uri="{FF2B5EF4-FFF2-40B4-BE49-F238E27FC236}">
                      <a16:creationId xmlns:a16="http://schemas.microsoft.com/office/drawing/2014/main" id="{80E5A549-5484-45E0-96DA-D2422F7CC9F6}"/>
                    </a:ext>
                  </a:extLst>
                </p:cNvPr>
                <p:cNvSpPr txBox="1">
                  <a:spLocks noRot="1" noChangeAspect="1" noMove="1" noResize="1" noEditPoints="1" noAdjustHandles="1" noChangeArrowheads="1" noChangeShapeType="1" noTextEdit="1"/>
                </p:cNvSpPr>
                <p:nvPr/>
              </p:nvSpPr>
              <p:spPr>
                <a:xfrm>
                  <a:off x="9188471" y="3360705"/>
                  <a:ext cx="2663519" cy="81182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82D4DEE-E0CB-4A2A-B36B-48C797F3A9D1}"/>
                    </a:ext>
                  </a:extLst>
                </p:cNvPr>
                <p:cNvSpPr txBox="1"/>
                <p:nvPr/>
              </p:nvSpPr>
              <p:spPr>
                <a:xfrm>
                  <a:off x="7684996" y="3357204"/>
                  <a:ext cx="2663519" cy="81182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b="1" i="1" smtClean="0">
                                <a:latin typeface="Cambria Math" panose="02040503050406030204" pitchFamily="18" charset="0"/>
                              </a:rPr>
                            </m:ctrlPr>
                          </m:sSupPr>
                          <m:e>
                            <m:r>
                              <a:rPr lang="en-US" sz="2000" b="1" i="1" smtClean="0">
                                <a:latin typeface="Cambria Math" panose="02040503050406030204" pitchFamily="18" charset="0"/>
                              </a:rPr>
                              <m:t>𝒖</m:t>
                            </m:r>
                          </m:e>
                          <m:sup>
                            <m:r>
                              <a:rPr lang="en-US" sz="2000" b="1" i="1" smtClean="0">
                                <a:latin typeface="Cambria Math" panose="02040503050406030204" pitchFamily="18" charset="0"/>
                              </a:rPr>
                              <m:t>∗</m:t>
                            </m:r>
                          </m:sup>
                        </m:sSup>
                        <m:r>
                          <a:rPr lang="en-US" sz="2000" b="1" i="1" smtClean="0">
                            <a:latin typeface="Cambria Math" panose="02040503050406030204" pitchFamily="18" charset="0"/>
                          </a:rPr>
                          <m:t>=</m:t>
                        </m:r>
                        <m:d>
                          <m:dPr>
                            <m:begChr m:val="["/>
                            <m:endChr m:val="]"/>
                            <m:ctrlPr>
                              <a:rPr lang="en-US" sz="2000" b="1" i="1" smtClean="0">
                                <a:latin typeface="Cambria Math" panose="02040503050406030204" pitchFamily="18" charset="0"/>
                              </a:rPr>
                            </m:ctrlPr>
                          </m:dPr>
                          <m:e>
                            <m:eqArr>
                              <m:eqArrPr>
                                <m:ctrlPr>
                                  <a:rPr lang="en-US" sz="2000" b="1" i="1" smtClean="0">
                                    <a:latin typeface="Cambria Math" panose="02040503050406030204" pitchFamily="18" charset="0"/>
                                  </a:rPr>
                                </m:ctrlPr>
                              </m:eqArrPr>
                              <m:e>
                                <m:r>
                                  <a:rPr lang="en-US" sz="2000" b="0" i="1" smtClean="0">
                                    <a:latin typeface="Cambria Math" panose="02040503050406030204" pitchFamily="18" charset="0"/>
                                  </a:rPr>
                                  <m:t>0</m:t>
                                </m:r>
                              </m:e>
                              <m:e>
                                <m:r>
                                  <a:rPr lang="en-US" sz="2000" b="0" i="1" smtClean="0">
                                    <a:latin typeface="Cambria Math" panose="02040503050406030204" pitchFamily="18" charset="0"/>
                                  </a:rPr>
                                  <m:t>0</m:t>
                                </m:r>
                              </m:e>
                              <m:e>
                                <m:r>
                                  <a:rPr lang="en-US" sz="2000" b="0" i="1" smtClean="0">
                                    <a:latin typeface="Cambria Math" panose="02040503050406030204" pitchFamily="18" charset="0"/>
                                  </a:rPr>
                                  <m:t>0</m:t>
                                </m:r>
                              </m:e>
                            </m:eqArr>
                          </m:e>
                        </m:d>
                      </m:oMath>
                    </m:oMathPara>
                  </a14:m>
                  <a:endParaRPr lang="en-US" sz="2000" dirty="0"/>
                </a:p>
              </p:txBody>
            </p:sp>
          </mc:Choice>
          <mc:Fallback xmlns="">
            <p:sp>
              <p:nvSpPr>
                <p:cNvPr id="21" name="TextBox 20">
                  <a:extLst>
                    <a:ext uri="{FF2B5EF4-FFF2-40B4-BE49-F238E27FC236}">
                      <a16:creationId xmlns:a16="http://schemas.microsoft.com/office/drawing/2014/main" id="{282D4DEE-E0CB-4A2A-B36B-48C797F3A9D1}"/>
                    </a:ext>
                  </a:extLst>
                </p:cNvPr>
                <p:cNvSpPr txBox="1">
                  <a:spLocks noRot="1" noChangeAspect="1" noMove="1" noResize="1" noEditPoints="1" noAdjustHandles="1" noChangeArrowheads="1" noChangeShapeType="1" noTextEdit="1"/>
                </p:cNvSpPr>
                <p:nvPr/>
              </p:nvSpPr>
              <p:spPr>
                <a:xfrm>
                  <a:off x="7684996" y="3357204"/>
                  <a:ext cx="2663519" cy="811825"/>
                </a:xfrm>
                <a:prstGeom prst="rect">
                  <a:avLst/>
                </a:prstGeom>
                <a:blipFill>
                  <a:blip r:embed="rId7"/>
                  <a:stretch>
                    <a:fillRect/>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16D48D2D-439E-4EB8-88B5-5BAD094B0BE6}"/>
                </a:ext>
              </a:extLst>
            </p:cNvPr>
            <p:cNvSpPr/>
            <p:nvPr/>
          </p:nvSpPr>
          <p:spPr>
            <a:xfrm>
              <a:off x="7474798" y="2235488"/>
              <a:ext cx="4759406" cy="1107996"/>
            </a:xfrm>
            <a:prstGeom prst="rect">
              <a:avLst/>
            </a:prstGeom>
          </p:spPr>
          <p:txBody>
            <a:bodyPr wrap="square">
              <a:spAutoFit/>
            </a:bodyPr>
            <a:lstStyle/>
            <a:p>
              <a:pPr lvl="1"/>
              <a:r>
                <a:rPr lang="en-US" sz="2200" dirty="0"/>
                <a:t>*denotes kinematic variable describing the stress-free reference state. For an initially straight rod,</a:t>
              </a:r>
            </a:p>
          </p:txBody>
        </p:sp>
      </p:grpSp>
      <p:grpSp>
        <p:nvGrpSpPr>
          <p:cNvPr id="15" name="Group 14">
            <a:extLst>
              <a:ext uri="{FF2B5EF4-FFF2-40B4-BE49-F238E27FC236}">
                <a16:creationId xmlns:a16="http://schemas.microsoft.com/office/drawing/2014/main" id="{8BBBC0B9-3AF6-4044-B5C2-4089AC186CB5}"/>
              </a:ext>
            </a:extLst>
          </p:cNvPr>
          <p:cNvGrpSpPr/>
          <p:nvPr/>
        </p:nvGrpSpPr>
        <p:grpSpPr>
          <a:xfrm>
            <a:off x="7500866" y="4571704"/>
            <a:ext cx="4633307" cy="1394411"/>
            <a:chOff x="7500866" y="4571704"/>
            <a:chExt cx="4633307" cy="1394411"/>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CBCE5D1-58EA-4F8F-97CF-1F73D1B25081}"/>
                    </a:ext>
                  </a:extLst>
                </p:cNvPr>
                <p:cNvSpPr txBox="1"/>
                <p:nvPr/>
              </p:nvSpPr>
              <p:spPr>
                <a:xfrm>
                  <a:off x="7500866" y="4966098"/>
                  <a:ext cx="4633307" cy="100001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𝑈</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nary>
                          <m:naryPr>
                            <m:ctrlPr>
                              <a:rPr lang="en-US" sz="2000" b="0" i="1" smtClean="0">
                                <a:latin typeface="Cambria Math" panose="02040503050406030204" pitchFamily="18" charset="0"/>
                              </a:rPr>
                            </m:ctrlPr>
                          </m:naryPr>
                          <m:sub>
                            <m:r>
                              <a:rPr lang="en-US" sz="2000" b="0" i="1" smtClean="0">
                                <a:latin typeface="Cambria Math" panose="02040503050406030204" pitchFamily="18" charset="0"/>
                              </a:rPr>
                              <m:t>0</m:t>
                            </m:r>
                          </m:sub>
                          <m:sup>
                            <m:r>
                              <a:rPr lang="en-US" sz="2000" b="0" i="1" smtClean="0">
                                <a:latin typeface="Cambria Math" panose="02040503050406030204" pitchFamily="18" charset="0"/>
                              </a:rPr>
                              <m:t>𝐿</m:t>
                            </m:r>
                          </m:sup>
                          <m:e>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r>
                                      <a:rPr lang="en-US" sz="2000" b="1" i="1" smtClean="0">
                                        <a:latin typeface="Cambria Math" panose="02040503050406030204" pitchFamily="18" charset="0"/>
                                      </a:rPr>
                                      <m:t>𝒖</m:t>
                                    </m:r>
                                    <m:r>
                                      <a:rPr lang="en-US" sz="2000" b="0" i="1" smtClean="0">
                                        <a:latin typeface="Cambria Math" panose="02040503050406030204" pitchFamily="18" charset="0"/>
                                      </a:rPr>
                                      <m:t>−</m:t>
                                    </m:r>
                                    <m:sSup>
                                      <m:sSupPr>
                                        <m:ctrlPr>
                                          <a:rPr lang="en-US" sz="2000" b="1" i="1" smtClean="0">
                                            <a:latin typeface="Cambria Math" panose="02040503050406030204" pitchFamily="18" charset="0"/>
                                          </a:rPr>
                                        </m:ctrlPr>
                                      </m:sSupPr>
                                      <m:e>
                                        <m:r>
                                          <a:rPr lang="en-US" sz="2000" b="1" i="1" smtClean="0">
                                            <a:latin typeface="Cambria Math" panose="02040503050406030204" pitchFamily="18" charset="0"/>
                                          </a:rPr>
                                          <m:t>𝒖</m:t>
                                        </m:r>
                                      </m:e>
                                      <m:sup>
                                        <m:r>
                                          <a:rPr lang="en-US" sz="2000" b="1" i="1" smtClean="0">
                                            <a:latin typeface="Cambria Math" panose="02040503050406030204" pitchFamily="18" charset="0"/>
                                          </a:rPr>
                                          <m:t>∗</m:t>
                                        </m:r>
                                      </m:sup>
                                    </m:sSup>
                                  </m:e>
                                </m:d>
                              </m:e>
                              <m:sup>
                                <m:r>
                                  <a:rPr lang="en-US" sz="2000" b="0" i="1" smtClean="0">
                                    <a:latin typeface="Cambria Math" panose="02040503050406030204" pitchFamily="18" charset="0"/>
                                  </a:rPr>
                                  <m:t>⊤</m:t>
                                </m:r>
                              </m:sup>
                            </m:sSup>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𝑲</m:t>
                                </m:r>
                              </m:e>
                              <m:sub>
                                <m:r>
                                  <a:rPr lang="en-US" sz="2000" b="0" i="1" smtClean="0">
                                    <a:latin typeface="Cambria Math" panose="02040503050406030204" pitchFamily="18" charset="0"/>
                                  </a:rPr>
                                  <m:t>𝑏𝑡</m:t>
                                </m:r>
                              </m:sub>
                            </m:sSub>
                            <m:d>
                              <m:dPr>
                                <m:ctrlPr>
                                  <a:rPr lang="en-US" sz="2000" b="0" i="1" smtClean="0">
                                    <a:latin typeface="Cambria Math" panose="02040503050406030204" pitchFamily="18" charset="0"/>
                                  </a:rPr>
                                </m:ctrlPr>
                              </m:dPr>
                              <m:e>
                                <m:r>
                                  <a:rPr lang="en-US" sz="2000" b="1" i="1" smtClean="0">
                                    <a:latin typeface="Cambria Math" panose="02040503050406030204" pitchFamily="18" charset="0"/>
                                  </a:rPr>
                                  <m:t>𝒖</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1" i="1" smtClean="0">
                                        <a:latin typeface="Cambria Math" panose="02040503050406030204" pitchFamily="18" charset="0"/>
                                      </a:rPr>
                                      <m:t>𝒖</m:t>
                                    </m:r>
                                  </m:e>
                                  <m:sup>
                                    <m:r>
                                      <a:rPr lang="en-US" sz="2000" b="0" i="1" smtClean="0">
                                        <a:latin typeface="Cambria Math" panose="02040503050406030204" pitchFamily="18" charset="0"/>
                                      </a:rPr>
                                      <m:t>∗</m:t>
                                    </m:r>
                                  </m:sup>
                                </m:sSup>
                              </m:e>
                            </m:d>
                          </m:e>
                        </m:nary>
                      </m:oMath>
                    </m:oMathPara>
                  </a14:m>
                  <a:endParaRPr lang="en-US" sz="2000" b="0" i="1" dirty="0">
                    <a:latin typeface="Cambria Math" panose="02040503050406030204" pitchFamily="18" charset="0"/>
                  </a:endParaRPr>
                </a:p>
                <a:p>
                  <a:r>
                    <a:rPr lang="en-US" sz="2000" dirty="0"/>
                    <a:t>                          </a:t>
                  </a:r>
                  <a14:m>
                    <m:oMath xmlns:m="http://schemas.openxmlformats.org/officeDocument/2006/math">
                      <m:r>
                        <a:rPr lang="en-US" sz="2000" i="1">
                          <a:latin typeface="Cambria Math" panose="02040503050406030204" pitchFamily="18" charset="0"/>
                        </a:rPr>
                        <m:t>+</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r>
                                <a:rPr lang="en-US" sz="2000" b="1" i="1">
                                  <a:latin typeface="Cambria Math" panose="02040503050406030204" pitchFamily="18" charset="0"/>
                                </a:rPr>
                                <m:t>𝒗</m:t>
                              </m:r>
                              <m:r>
                                <a:rPr lang="en-US" sz="2000" i="1">
                                  <a:latin typeface="Cambria Math" panose="02040503050406030204" pitchFamily="18" charset="0"/>
                                </a:rPr>
                                <m:t>−</m:t>
                              </m:r>
                              <m:sSup>
                                <m:sSupPr>
                                  <m:ctrlPr>
                                    <a:rPr lang="en-US" sz="2000" b="1" i="1">
                                      <a:latin typeface="Cambria Math" panose="02040503050406030204" pitchFamily="18" charset="0"/>
                                    </a:rPr>
                                  </m:ctrlPr>
                                </m:sSupPr>
                                <m:e>
                                  <m:r>
                                    <a:rPr lang="en-US" sz="2000" b="1" i="1">
                                      <a:latin typeface="Cambria Math" panose="02040503050406030204" pitchFamily="18" charset="0"/>
                                    </a:rPr>
                                    <m:t>𝒗</m:t>
                                  </m:r>
                                </m:e>
                                <m:sup>
                                  <m:r>
                                    <a:rPr lang="en-US" sz="2000" b="1" i="1">
                                      <a:latin typeface="Cambria Math" panose="02040503050406030204" pitchFamily="18" charset="0"/>
                                    </a:rPr>
                                    <m:t>∗</m:t>
                                  </m:r>
                                </m:sup>
                              </m:sSup>
                            </m:e>
                          </m:d>
                        </m:e>
                        <m:sup>
                          <m:r>
                            <a:rPr lang="en-US" sz="2000" i="1">
                              <a:latin typeface="Cambria Math" panose="02040503050406030204" pitchFamily="18" charset="0"/>
                            </a:rPr>
                            <m:t>⊤</m:t>
                          </m:r>
                        </m:sup>
                      </m:sSup>
                      <m:sSub>
                        <m:sSubPr>
                          <m:ctrlPr>
                            <a:rPr lang="en-US" sz="2000" b="1" i="1">
                              <a:latin typeface="Cambria Math" panose="02040503050406030204" pitchFamily="18" charset="0"/>
                            </a:rPr>
                          </m:ctrlPr>
                        </m:sSubPr>
                        <m:e>
                          <m:r>
                            <a:rPr lang="en-US" sz="2000" b="1" i="1">
                              <a:latin typeface="Cambria Math" panose="02040503050406030204" pitchFamily="18" charset="0"/>
                            </a:rPr>
                            <m:t>𝑲</m:t>
                          </m:r>
                        </m:e>
                        <m:sub>
                          <m:r>
                            <a:rPr lang="en-US" sz="2000" i="1">
                              <a:latin typeface="Cambria Math" panose="02040503050406030204" pitchFamily="18" charset="0"/>
                            </a:rPr>
                            <m:t>𝑠𝑒</m:t>
                          </m:r>
                        </m:sub>
                      </m:sSub>
                      <m:d>
                        <m:dPr>
                          <m:ctrlPr>
                            <a:rPr lang="en-US" sz="2000" i="1">
                              <a:latin typeface="Cambria Math" panose="02040503050406030204" pitchFamily="18" charset="0"/>
                            </a:rPr>
                          </m:ctrlPr>
                        </m:dPr>
                        <m:e>
                          <m:r>
                            <a:rPr lang="en-US" sz="2000" b="1" i="1">
                              <a:latin typeface="Cambria Math" panose="02040503050406030204" pitchFamily="18" charset="0"/>
                            </a:rPr>
                            <m:t>𝒗</m:t>
                          </m:r>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b="1" i="1">
                                  <a:latin typeface="Cambria Math" panose="02040503050406030204" pitchFamily="18" charset="0"/>
                                </a:rPr>
                                <m:t>𝒗</m:t>
                              </m:r>
                            </m:e>
                            <m:sup>
                              <m:r>
                                <a:rPr lang="en-US" sz="2000" i="1">
                                  <a:latin typeface="Cambria Math" panose="02040503050406030204" pitchFamily="18" charset="0"/>
                                </a:rPr>
                                <m:t>∗</m:t>
                              </m:r>
                            </m:sup>
                          </m:sSup>
                        </m:e>
                      </m:d>
                      <m:r>
                        <a:rPr lang="en-US" sz="2000" b="0" i="1" smtClean="0">
                          <a:latin typeface="Cambria Math" panose="02040503050406030204" pitchFamily="18" charset="0"/>
                        </a:rPr>
                        <m:t>𝑑𝑠</m:t>
                      </m:r>
                    </m:oMath>
                  </a14:m>
                  <a:endParaRPr lang="en-US" sz="2000" dirty="0"/>
                </a:p>
              </p:txBody>
            </p:sp>
          </mc:Choice>
          <mc:Fallback xmlns="">
            <p:sp>
              <p:nvSpPr>
                <p:cNvPr id="5" name="TextBox 4">
                  <a:extLst>
                    <a:ext uri="{FF2B5EF4-FFF2-40B4-BE49-F238E27FC236}">
                      <a16:creationId xmlns:a16="http://schemas.microsoft.com/office/drawing/2014/main" id="{4CBCE5D1-58EA-4F8F-97CF-1F73D1B25081}"/>
                    </a:ext>
                  </a:extLst>
                </p:cNvPr>
                <p:cNvSpPr txBox="1">
                  <a:spLocks noRot="1" noChangeAspect="1" noMove="1" noResize="1" noEditPoints="1" noAdjustHandles="1" noChangeArrowheads="1" noChangeShapeType="1" noTextEdit="1"/>
                </p:cNvSpPr>
                <p:nvPr/>
              </p:nvSpPr>
              <p:spPr>
                <a:xfrm>
                  <a:off x="7500866" y="4966098"/>
                  <a:ext cx="4633307" cy="1000017"/>
                </a:xfrm>
                <a:prstGeom prst="rect">
                  <a:avLst/>
                </a:prstGeom>
                <a:blipFill>
                  <a:blip r:embed="rId8"/>
                  <a:stretch>
                    <a:fillRect b="-3049"/>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D26DF10F-F3BE-49C6-9682-049FCE6F89FF}"/>
                </a:ext>
              </a:extLst>
            </p:cNvPr>
            <p:cNvSpPr txBox="1"/>
            <p:nvPr/>
          </p:nvSpPr>
          <p:spPr>
            <a:xfrm>
              <a:off x="8638716" y="4571704"/>
              <a:ext cx="2641429" cy="369332"/>
            </a:xfrm>
            <a:prstGeom prst="rect">
              <a:avLst/>
            </a:prstGeom>
            <a:noFill/>
          </p:spPr>
          <p:txBody>
            <a:bodyPr wrap="none" rtlCol="0">
              <a:spAutoFit/>
            </a:bodyPr>
            <a:lstStyle/>
            <a:p>
              <a:r>
                <a:rPr lang="en-US" dirty="0"/>
                <a:t>Total Elastic Energy Stored</a:t>
              </a:r>
            </a:p>
          </p:txBody>
        </p:sp>
      </p:grpSp>
      <p:sp>
        <p:nvSpPr>
          <p:cNvPr id="9" name="TextBox 8">
            <a:extLst>
              <a:ext uri="{FF2B5EF4-FFF2-40B4-BE49-F238E27FC236}">
                <a16:creationId xmlns:a16="http://schemas.microsoft.com/office/drawing/2014/main" id="{CE35227B-A212-4427-A2FB-E0181D247F68}"/>
              </a:ext>
            </a:extLst>
          </p:cNvPr>
          <p:cNvSpPr txBox="1"/>
          <p:nvPr/>
        </p:nvSpPr>
        <p:spPr>
          <a:xfrm>
            <a:off x="288292" y="5614798"/>
            <a:ext cx="7736157" cy="923330"/>
          </a:xfrm>
          <a:prstGeom prst="rect">
            <a:avLst/>
          </a:prstGeom>
          <a:noFill/>
        </p:spPr>
        <p:txBody>
          <a:bodyPr wrap="none" rtlCol="0">
            <a:spAutoFit/>
          </a:bodyPr>
          <a:lstStyle/>
          <a:p>
            <a:r>
              <a:rPr lang="en-US" dirty="0"/>
              <a:t>Note: The model remains nonlinear and good for large deflections/rotations </a:t>
            </a:r>
          </a:p>
          <a:p>
            <a:r>
              <a:rPr lang="en-US" dirty="0"/>
              <a:t>even when a linear constitutive law is used. It is like co-rotational linear elasticity.</a:t>
            </a:r>
          </a:p>
          <a:p>
            <a:endParaRPr lang="en-US" dirty="0"/>
          </a:p>
        </p:txBody>
      </p:sp>
    </p:spTree>
    <p:extLst>
      <p:ext uri="{BB962C8B-B14F-4D97-AF65-F5344CB8AC3E}">
        <p14:creationId xmlns:p14="http://schemas.microsoft.com/office/powerpoint/2010/main" val="226707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354C-D62B-48AD-8231-426401CF37C0}"/>
              </a:ext>
            </a:extLst>
          </p:cNvPr>
          <p:cNvSpPr>
            <a:spLocks noGrp="1"/>
          </p:cNvSpPr>
          <p:nvPr>
            <p:ph type="title"/>
          </p:nvPr>
        </p:nvSpPr>
        <p:spPr/>
        <p:txBody>
          <a:bodyPr/>
          <a:lstStyle/>
          <a:p>
            <a:r>
              <a:rPr lang="en-US" dirty="0"/>
              <a:t>What: Intro to </a:t>
            </a:r>
            <a:r>
              <a:rPr lang="en-US" dirty="0" err="1"/>
              <a:t>Cosserat</a:t>
            </a:r>
            <a:r>
              <a:rPr lang="en-US" dirty="0"/>
              <a:t> Rod Models</a:t>
            </a:r>
          </a:p>
        </p:txBody>
      </p:sp>
      <p:sp>
        <p:nvSpPr>
          <p:cNvPr id="3" name="Content Placeholder 2">
            <a:extLst>
              <a:ext uri="{FF2B5EF4-FFF2-40B4-BE49-F238E27FC236}">
                <a16:creationId xmlns:a16="http://schemas.microsoft.com/office/drawing/2014/main" id="{D1130D01-4896-4CD7-960A-9ADED4F68CFD}"/>
              </a:ext>
            </a:extLst>
          </p:cNvPr>
          <p:cNvSpPr>
            <a:spLocks noGrp="1"/>
          </p:cNvSpPr>
          <p:nvPr>
            <p:ph idx="1"/>
          </p:nvPr>
        </p:nvSpPr>
        <p:spPr>
          <a:xfrm>
            <a:off x="300518" y="1393671"/>
            <a:ext cx="11038042" cy="4918352"/>
          </a:xfrm>
        </p:spPr>
        <p:txBody>
          <a:bodyPr>
            <a:normAutofit/>
          </a:bodyPr>
          <a:lstStyle/>
          <a:p>
            <a:pPr>
              <a:buFont typeface="Arial" panose="020B0604020202020204" pitchFamily="34" charset="0"/>
              <a:buChar char="•"/>
            </a:pPr>
            <a:r>
              <a:rPr lang="en-US" sz="2600" dirty="0"/>
              <a:t> Results in a system of ODE’s in </a:t>
            </a:r>
            <a:r>
              <a:rPr lang="en-US" sz="2600" i="1" dirty="0">
                <a:latin typeface="Cambria Math" panose="02040503050406030204" pitchFamily="18" charset="0"/>
                <a:ea typeface="Cambria Math" panose="02040503050406030204" pitchFamily="18" charset="0"/>
              </a:rPr>
              <a:t>s </a:t>
            </a:r>
            <a:r>
              <a:rPr lang="en-US" sz="2600" dirty="0">
                <a:latin typeface="Cambria Math" panose="02040503050406030204" pitchFamily="18" charset="0"/>
                <a:ea typeface="Cambria Math" panose="02040503050406030204" pitchFamily="18" charset="0"/>
              </a:rPr>
              <a:t>:</a:t>
            </a:r>
          </a:p>
          <a:p>
            <a:pPr>
              <a:buFont typeface="Arial" panose="020B0604020202020204" pitchFamily="34" charset="0"/>
              <a:buChar char="•"/>
            </a:pPr>
            <a:endParaRPr lang="en-US" dirty="0">
              <a:latin typeface="Cambria Math" panose="02040503050406030204" pitchFamily="18" charset="0"/>
              <a:ea typeface="Cambria Math" panose="02040503050406030204" pitchFamily="18" charset="0"/>
            </a:endParaRPr>
          </a:p>
          <a:p>
            <a:pPr>
              <a:buFont typeface="Arial" panose="020B0604020202020204" pitchFamily="34" charset="0"/>
              <a:buChar char="•"/>
            </a:pPr>
            <a:endParaRPr lang="en-US" dirty="0">
              <a:latin typeface="Cambria Math" panose="02040503050406030204" pitchFamily="18" charset="0"/>
              <a:ea typeface="Cambria Math" panose="02040503050406030204" pitchFamily="18" charset="0"/>
            </a:endParaRPr>
          </a:p>
          <a:p>
            <a:pPr>
              <a:buFont typeface="Arial" panose="020B0604020202020204" pitchFamily="34" charset="0"/>
              <a:buChar char="•"/>
            </a:pPr>
            <a:endParaRPr lang="en-US" dirty="0">
              <a:latin typeface="Cambria Math" panose="02040503050406030204" pitchFamily="18" charset="0"/>
              <a:ea typeface="Cambria Math" panose="02040503050406030204" pitchFamily="18" charset="0"/>
            </a:endParaRPr>
          </a:p>
          <a:p>
            <a:pPr>
              <a:buFont typeface="Arial" panose="020B0604020202020204" pitchFamily="34" charset="0"/>
              <a:buChar char="•"/>
            </a:pPr>
            <a:endParaRPr lang="en-US" sz="2400" dirty="0">
              <a:latin typeface="Cambria Math" panose="02040503050406030204" pitchFamily="18" charset="0"/>
              <a:ea typeface="Cambria Math" panose="02040503050406030204" pitchFamily="18" charset="0"/>
            </a:endParaRPr>
          </a:p>
          <a:p>
            <a:pPr>
              <a:buFont typeface="Arial" panose="020B0604020202020204" pitchFamily="34" charset="0"/>
              <a:buChar char="•"/>
            </a:pPr>
            <a:endParaRPr lang="en-US" sz="2600" dirty="0">
              <a:latin typeface="Cambria Math" panose="02040503050406030204" pitchFamily="18" charset="0"/>
              <a:ea typeface="Cambria Math" panose="02040503050406030204" pitchFamily="18" charset="0"/>
            </a:endParaRPr>
          </a:p>
          <a:p>
            <a:pPr>
              <a:buFont typeface="Arial" panose="020B0604020202020204" pitchFamily="34" charset="0"/>
              <a:buChar char="•"/>
            </a:pPr>
            <a:r>
              <a:rPr lang="en-US" sz="2600" dirty="0">
                <a:latin typeface="Cambria Math" panose="02040503050406030204" pitchFamily="18" charset="0"/>
                <a:ea typeface="Cambria Math" panose="02040503050406030204" pitchFamily="18" charset="0"/>
              </a:rPr>
              <a:t> And usually a boundary value problem:</a:t>
            </a:r>
            <a:endParaRPr lang="en-US" sz="2400" dirty="0"/>
          </a:p>
          <a:p>
            <a:pPr marL="201163" lvl="1" indent="0">
              <a:buNone/>
            </a:pPr>
            <a:endParaRPr lang="en-US" sz="2400" dirty="0"/>
          </a:p>
        </p:txBody>
      </p:sp>
      <p:sp>
        <p:nvSpPr>
          <p:cNvPr id="4" name="Slide Number Placeholder 3">
            <a:extLst>
              <a:ext uri="{FF2B5EF4-FFF2-40B4-BE49-F238E27FC236}">
                <a16:creationId xmlns:a16="http://schemas.microsoft.com/office/drawing/2014/main" id="{860D08F8-0D6A-4CE5-ADE8-F2562DE16703}"/>
              </a:ext>
            </a:extLst>
          </p:cNvPr>
          <p:cNvSpPr>
            <a:spLocks noGrp="1"/>
          </p:cNvSpPr>
          <p:nvPr>
            <p:ph type="sldNum" sz="quarter" idx="12"/>
          </p:nvPr>
        </p:nvSpPr>
        <p:spPr/>
        <p:txBody>
          <a:bodyPr/>
          <a:lstStyle/>
          <a:p>
            <a:fld id="{A75FC3D3-B48B-4C30-9778-C5C16E6765D6}" type="slidenum">
              <a:rPr lang="en-US" smtClean="0"/>
              <a:t>7</a:t>
            </a:fld>
            <a:endParaRPr lang="en-US"/>
          </a:p>
        </p:txBody>
      </p:sp>
      <p:pic>
        <p:nvPicPr>
          <p:cNvPr id="6" name="Picture 5">
            <a:extLst>
              <a:ext uri="{FF2B5EF4-FFF2-40B4-BE49-F238E27FC236}">
                <a16:creationId xmlns:a16="http://schemas.microsoft.com/office/drawing/2014/main" id="{0B33BA8D-DF96-4871-A71F-FE3D2595CDFA}"/>
              </a:ext>
            </a:extLst>
          </p:cNvPr>
          <p:cNvPicPr>
            <a:picLocks noChangeAspect="1"/>
          </p:cNvPicPr>
          <p:nvPr/>
        </p:nvPicPr>
        <p:blipFill>
          <a:blip r:embed="rId2"/>
          <a:stretch>
            <a:fillRect/>
          </a:stretch>
        </p:blipFill>
        <p:spPr>
          <a:xfrm>
            <a:off x="5127248" y="1245680"/>
            <a:ext cx="5050608" cy="2497378"/>
          </a:xfrm>
          <a:prstGeom prst="rect">
            <a:avLst/>
          </a:prstGeom>
        </p:spPr>
      </p:pic>
      <p:grpSp>
        <p:nvGrpSpPr>
          <p:cNvPr id="31" name="Group 30">
            <a:extLst>
              <a:ext uri="{FF2B5EF4-FFF2-40B4-BE49-F238E27FC236}">
                <a16:creationId xmlns:a16="http://schemas.microsoft.com/office/drawing/2014/main" id="{65FE2660-25F0-4BA5-AD47-77F7619F5EC3}"/>
              </a:ext>
            </a:extLst>
          </p:cNvPr>
          <p:cNvGrpSpPr/>
          <p:nvPr/>
        </p:nvGrpSpPr>
        <p:grpSpPr>
          <a:xfrm>
            <a:off x="533593" y="4643236"/>
            <a:ext cx="11515662" cy="1560494"/>
            <a:chOff x="533593" y="4643236"/>
            <a:chExt cx="11515662" cy="1560494"/>
          </a:xfrm>
        </p:grpSpPr>
        <p:sp>
          <p:nvSpPr>
            <p:cNvPr id="10" name="TextBox 9">
              <a:extLst>
                <a:ext uri="{FF2B5EF4-FFF2-40B4-BE49-F238E27FC236}">
                  <a16:creationId xmlns:a16="http://schemas.microsoft.com/office/drawing/2014/main" id="{5334F161-6555-406D-8B3E-C61286418EFD}"/>
                </a:ext>
              </a:extLst>
            </p:cNvPr>
            <p:cNvSpPr txBox="1"/>
            <p:nvPr/>
          </p:nvSpPr>
          <p:spPr>
            <a:xfrm>
              <a:off x="533593" y="5003401"/>
              <a:ext cx="2849732" cy="1200329"/>
            </a:xfrm>
            <a:prstGeom prst="rect">
              <a:avLst/>
            </a:prstGeom>
            <a:noFill/>
          </p:spPr>
          <p:txBody>
            <a:bodyPr wrap="square" rtlCol="0">
              <a:spAutoFit/>
            </a:bodyPr>
            <a:lstStyle/>
            <a:p>
              <a:r>
                <a:rPr lang="en-US" dirty="0"/>
                <a:t>Position and orientation known at </a:t>
              </a:r>
              <a:r>
                <a:rPr lang="en-US" i="1" dirty="0">
                  <a:latin typeface="Cambria Math" panose="02040503050406030204" pitchFamily="18" charset="0"/>
                  <a:ea typeface="Cambria Math" panose="02040503050406030204" pitchFamily="18" charset="0"/>
                </a:rPr>
                <a:t>s=0 </a:t>
              </a:r>
              <a:r>
                <a:rPr lang="en-US" dirty="0"/>
                <a:t>.  Internal force and moment unknown.</a:t>
              </a:r>
            </a:p>
          </p:txBody>
        </p:sp>
        <p:grpSp>
          <p:nvGrpSpPr>
            <p:cNvPr id="5" name="Group 4">
              <a:extLst>
                <a:ext uri="{FF2B5EF4-FFF2-40B4-BE49-F238E27FC236}">
                  <a16:creationId xmlns:a16="http://schemas.microsoft.com/office/drawing/2014/main" id="{1AD3F41B-BFD8-4C42-9AC7-CC987D2B6658}"/>
                </a:ext>
              </a:extLst>
            </p:cNvPr>
            <p:cNvGrpSpPr/>
            <p:nvPr/>
          </p:nvGrpSpPr>
          <p:grpSpPr>
            <a:xfrm>
              <a:off x="3045234" y="4643236"/>
              <a:ext cx="5953783" cy="1530416"/>
              <a:chOff x="3045234" y="4643236"/>
              <a:chExt cx="5953783" cy="1530416"/>
            </a:xfrm>
          </p:grpSpPr>
          <p:sp>
            <p:nvSpPr>
              <p:cNvPr id="18" name="Freeform: Shape 17">
                <a:extLst>
                  <a:ext uri="{FF2B5EF4-FFF2-40B4-BE49-F238E27FC236}">
                    <a16:creationId xmlns:a16="http://schemas.microsoft.com/office/drawing/2014/main" id="{28C0CA41-992A-45BD-9802-B32528A7AF41}"/>
                  </a:ext>
                </a:extLst>
              </p:cNvPr>
              <p:cNvSpPr/>
              <p:nvPr/>
            </p:nvSpPr>
            <p:spPr>
              <a:xfrm>
                <a:off x="3192983" y="4643236"/>
                <a:ext cx="5806034" cy="1181767"/>
              </a:xfrm>
              <a:custGeom>
                <a:avLst/>
                <a:gdLst>
                  <a:gd name="connsiteX0" fmla="*/ 0 w 7182035"/>
                  <a:gd name="connsiteY0" fmla="*/ 774074 h 1000704"/>
                  <a:gd name="connsiteX1" fmla="*/ 2166152 w 7182035"/>
                  <a:gd name="connsiteY1" fmla="*/ 978260 h 1000704"/>
                  <a:gd name="connsiteX2" fmla="*/ 2716567 w 7182035"/>
                  <a:gd name="connsiteY2" fmla="*/ 303557 h 1000704"/>
                  <a:gd name="connsiteX3" fmla="*/ 4048218 w 7182035"/>
                  <a:gd name="connsiteY3" fmla="*/ 10594 h 1000704"/>
                  <a:gd name="connsiteX4" fmla="*/ 5157927 w 7182035"/>
                  <a:gd name="connsiteY4" fmla="*/ 649786 h 1000704"/>
                  <a:gd name="connsiteX5" fmla="*/ 6090082 w 7182035"/>
                  <a:gd name="connsiteY5" fmla="*/ 303557 h 1000704"/>
                  <a:gd name="connsiteX6" fmla="*/ 7182035 w 7182035"/>
                  <a:gd name="connsiteY6" fmla="*/ 756319 h 1000704"/>
                  <a:gd name="connsiteX0" fmla="*/ 0 w 7182035"/>
                  <a:gd name="connsiteY0" fmla="*/ 773549 h 932278"/>
                  <a:gd name="connsiteX1" fmla="*/ 1997476 w 7182035"/>
                  <a:gd name="connsiteY1" fmla="*/ 897836 h 932278"/>
                  <a:gd name="connsiteX2" fmla="*/ 2716567 w 7182035"/>
                  <a:gd name="connsiteY2" fmla="*/ 303032 h 932278"/>
                  <a:gd name="connsiteX3" fmla="*/ 4048218 w 7182035"/>
                  <a:gd name="connsiteY3" fmla="*/ 10069 h 932278"/>
                  <a:gd name="connsiteX4" fmla="*/ 5157927 w 7182035"/>
                  <a:gd name="connsiteY4" fmla="*/ 649261 h 932278"/>
                  <a:gd name="connsiteX5" fmla="*/ 6090082 w 7182035"/>
                  <a:gd name="connsiteY5" fmla="*/ 303032 h 932278"/>
                  <a:gd name="connsiteX6" fmla="*/ 7182035 w 7182035"/>
                  <a:gd name="connsiteY6" fmla="*/ 755794 h 932278"/>
                  <a:gd name="connsiteX0" fmla="*/ 0 w 7182035"/>
                  <a:gd name="connsiteY0" fmla="*/ 771475 h 928248"/>
                  <a:gd name="connsiteX1" fmla="*/ 1997476 w 7182035"/>
                  <a:gd name="connsiteY1" fmla="*/ 895762 h 928248"/>
                  <a:gd name="connsiteX2" fmla="*/ 2947387 w 7182035"/>
                  <a:gd name="connsiteY2" fmla="*/ 327591 h 928248"/>
                  <a:gd name="connsiteX3" fmla="*/ 4048218 w 7182035"/>
                  <a:gd name="connsiteY3" fmla="*/ 7995 h 928248"/>
                  <a:gd name="connsiteX4" fmla="*/ 5157927 w 7182035"/>
                  <a:gd name="connsiteY4" fmla="*/ 647187 h 928248"/>
                  <a:gd name="connsiteX5" fmla="*/ 6090082 w 7182035"/>
                  <a:gd name="connsiteY5" fmla="*/ 300958 h 928248"/>
                  <a:gd name="connsiteX6" fmla="*/ 7182035 w 7182035"/>
                  <a:gd name="connsiteY6" fmla="*/ 753720 h 928248"/>
                  <a:gd name="connsiteX0" fmla="*/ 0 w 7182035"/>
                  <a:gd name="connsiteY0" fmla="*/ 627299 h 784072"/>
                  <a:gd name="connsiteX1" fmla="*/ 1997476 w 7182035"/>
                  <a:gd name="connsiteY1" fmla="*/ 751586 h 784072"/>
                  <a:gd name="connsiteX2" fmla="*/ 2947387 w 7182035"/>
                  <a:gd name="connsiteY2" fmla="*/ 183415 h 784072"/>
                  <a:gd name="connsiteX3" fmla="*/ 4048218 w 7182035"/>
                  <a:gd name="connsiteY3" fmla="*/ 14740 h 784072"/>
                  <a:gd name="connsiteX4" fmla="*/ 5157927 w 7182035"/>
                  <a:gd name="connsiteY4" fmla="*/ 503011 h 784072"/>
                  <a:gd name="connsiteX5" fmla="*/ 6090082 w 7182035"/>
                  <a:gd name="connsiteY5" fmla="*/ 156782 h 784072"/>
                  <a:gd name="connsiteX6" fmla="*/ 7182035 w 7182035"/>
                  <a:gd name="connsiteY6" fmla="*/ 609544 h 784072"/>
                  <a:gd name="connsiteX0" fmla="*/ 0 w 7182035"/>
                  <a:gd name="connsiteY0" fmla="*/ 627562 h 798625"/>
                  <a:gd name="connsiteX1" fmla="*/ 1633491 w 7182035"/>
                  <a:gd name="connsiteY1" fmla="*/ 769605 h 798625"/>
                  <a:gd name="connsiteX2" fmla="*/ 2947387 w 7182035"/>
                  <a:gd name="connsiteY2" fmla="*/ 183678 h 798625"/>
                  <a:gd name="connsiteX3" fmla="*/ 4048218 w 7182035"/>
                  <a:gd name="connsiteY3" fmla="*/ 15003 h 798625"/>
                  <a:gd name="connsiteX4" fmla="*/ 5157927 w 7182035"/>
                  <a:gd name="connsiteY4" fmla="*/ 503274 h 798625"/>
                  <a:gd name="connsiteX5" fmla="*/ 6090082 w 7182035"/>
                  <a:gd name="connsiteY5" fmla="*/ 157045 h 798625"/>
                  <a:gd name="connsiteX6" fmla="*/ 7182035 w 7182035"/>
                  <a:gd name="connsiteY6" fmla="*/ 609807 h 798625"/>
                  <a:gd name="connsiteX0" fmla="*/ 0 w 7182035"/>
                  <a:gd name="connsiteY0" fmla="*/ 627696 h 806128"/>
                  <a:gd name="connsiteX1" fmla="*/ 1544714 w 7182035"/>
                  <a:gd name="connsiteY1" fmla="*/ 778617 h 806128"/>
                  <a:gd name="connsiteX2" fmla="*/ 2947387 w 7182035"/>
                  <a:gd name="connsiteY2" fmla="*/ 183812 h 806128"/>
                  <a:gd name="connsiteX3" fmla="*/ 4048218 w 7182035"/>
                  <a:gd name="connsiteY3" fmla="*/ 15137 h 806128"/>
                  <a:gd name="connsiteX4" fmla="*/ 5157927 w 7182035"/>
                  <a:gd name="connsiteY4" fmla="*/ 503408 h 806128"/>
                  <a:gd name="connsiteX5" fmla="*/ 6090082 w 7182035"/>
                  <a:gd name="connsiteY5" fmla="*/ 157179 h 806128"/>
                  <a:gd name="connsiteX6" fmla="*/ 7182035 w 7182035"/>
                  <a:gd name="connsiteY6" fmla="*/ 609941 h 806128"/>
                  <a:gd name="connsiteX0" fmla="*/ 0 w 7182035"/>
                  <a:gd name="connsiteY0" fmla="*/ 625480 h 803912"/>
                  <a:gd name="connsiteX1" fmla="*/ 1544714 w 7182035"/>
                  <a:gd name="connsiteY1" fmla="*/ 776401 h 803912"/>
                  <a:gd name="connsiteX2" fmla="*/ 2947387 w 7182035"/>
                  <a:gd name="connsiteY2" fmla="*/ 181596 h 803912"/>
                  <a:gd name="connsiteX3" fmla="*/ 4048218 w 7182035"/>
                  <a:gd name="connsiteY3" fmla="*/ 12921 h 803912"/>
                  <a:gd name="connsiteX4" fmla="*/ 5140172 w 7182035"/>
                  <a:gd name="connsiteY4" fmla="*/ 465681 h 803912"/>
                  <a:gd name="connsiteX5" fmla="*/ 6090082 w 7182035"/>
                  <a:gd name="connsiteY5" fmla="*/ 154963 h 803912"/>
                  <a:gd name="connsiteX6" fmla="*/ 7182035 w 7182035"/>
                  <a:gd name="connsiteY6" fmla="*/ 607725 h 803912"/>
                  <a:gd name="connsiteX0" fmla="*/ 0 w 7182035"/>
                  <a:gd name="connsiteY0" fmla="*/ 657355 h 835787"/>
                  <a:gd name="connsiteX1" fmla="*/ 1544714 w 7182035"/>
                  <a:gd name="connsiteY1" fmla="*/ 808276 h 835787"/>
                  <a:gd name="connsiteX2" fmla="*/ 2947387 w 7182035"/>
                  <a:gd name="connsiteY2" fmla="*/ 213471 h 835787"/>
                  <a:gd name="connsiteX3" fmla="*/ 4048218 w 7182035"/>
                  <a:gd name="connsiteY3" fmla="*/ 44796 h 835787"/>
                  <a:gd name="connsiteX4" fmla="*/ 5015885 w 7182035"/>
                  <a:gd name="connsiteY4" fmla="*/ 9284 h 835787"/>
                  <a:gd name="connsiteX5" fmla="*/ 6090082 w 7182035"/>
                  <a:gd name="connsiteY5" fmla="*/ 186838 h 835787"/>
                  <a:gd name="connsiteX6" fmla="*/ 7182035 w 7182035"/>
                  <a:gd name="connsiteY6" fmla="*/ 639600 h 835787"/>
                  <a:gd name="connsiteX0" fmla="*/ 0 w 7182035"/>
                  <a:gd name="connsiteY0" fmla="*/ 795979 h 974411"/>
                  <a:gd name="connsiteX1" fmla="*/ 1544714 w 7182035"/>
                  <a:gd name="connsiteY1" fmla="*/ 946900 h 974411"/>
                  <a:gd name="connsiteX2" fmla="*/ 2947387 w 7182035"/>
                  <a:gd name="connsiteY2" fmla="*/ 352095 h 974411"/>
                  <a:gd name="connsiteX3" fmla="*/ 4057095 w 7182035"/>
                  <a:gd name="connsiteY3" fmla="*/ 5867 h 974411"/>
                  <a:gd name="connsiteX4" fmla="*/ 5015885 w 7182035"/>
                  <a:gd name="connsiteY4" fmla="*/ 147908 h 974411"/>
                  <a:gd name="connsiteX5" fmla="*/ 6090082 w 7182035"/>
                  <a:gd name="connsiteY5" fmla="*/ 325462 h 974411"/>
                  <a:gd name="connsiteX6" fmla="*/ 7182035 w 7182035"/>
                  <a:gd name="connsiteY6" fmla="*/ 778224 h 974411"/>
                  <a:gd name="connsiteX0" fmla="*/ 0 w 7182035"/>
                  <a:gd name="connsiteY0" fmla="*/ 815805 h 994237"/>
                  <a:gd name="connsiteX1" fmla="*/ 1544714 w 7182035"/>
                  <a:gd name="connsiteY1" fmla="*/ 966726 h 994237"/>
                  <a:gd name="connsiteX2" fmla="*/ 2947387 w 7182035"/>
                  <a:gd name="connsiteY2" fmla="*/ 371921 h 994237"/>
                  <a:gd name="connsiteX3" fmla="*/ 4057095 w 7182035"/>
                  <a:gd name="connsiteY3" fmla="*/ 25693 h 994237"/>
                  <a:gd name="connsiteX4" fmla="*/ 5131295 w 7182035"/>
                  <a:gd name="connsiteY4" fmla="*/ 61202 h 994237"/>
                  <a:gd name="connsiteX5" fmla="*/ 6090082 w 7182035"/>
                  <a:gd name="connsiteY5" fmla="*/ 345288 h 994237"/>
                  <a:gd name="connsiteX6" fmla="*/ 7182035 w 7182035"/>
                  <a:gd name="connsiteY6" fmla="*/ 798050 h 994237"/>
                  <a:gd name="connsiteX0" fmla="*/ 0 w 7182035"/>
                  <a:gd name="connsiteY0" fmla="*/ 821726 h 1000158"/>
                  <a:gd name="connsiteX1" fmla="*/ 1544714 w 7182035"/>
                  <a:gd name="connsiteY1" fmla="*/ 972647 h 1000158"/>
                  <a:gd name="connsiteX2" fmla="*/ 2947387 w 7182035"/>
                  <a:gd name="connsiteY2" fmla="*/ 377842 h 1000158"/>
                  <a:gd name="connsiteX3" fmla="*/ 4057095 w 7182035"/>
                  <a:gd name="connsiteY3" fmla="*/ 31614 h 1000158"/>
                  <a:gd name="connsiteX4" fmla="*/ 5131295 w 7182035"/>
                  <a:gd name="connsiteY4" fmla="*/ 67123 h 1000158"/>
                  <a:gd name="connsiteX5" fmla="*/ 5974673 w 7182035"/>
                  <a:gd name="connsiteY5" fmla="*/ 484374 h 1000158"/>
                  <a:gd name="connsiteX6" fmla="*/ 7182035 w 7182035"/>
                  <a:gd name="connsiteY6" fmla="*/ 803971 h 1000158"/>
                  <a:gd name="connsiteX0" fmla="*/ 0 w 5974696"/>
                  <a:gd name="connsiteY0" fmla="*/ 821726 h 1079179"/>
                  <a:gd name="connsiteX1" fmla="*/ 1544714 w 5974696"/>
                  <a:gd name="connsiteY1" fmla="*/ 972647 h 1079179"/>
                  <a:gd name="connsiteX2" fmla="*/ 2947387 w 5974696"/>
                  <a:gd name="connsiteY2" fmla="*/ 377842 h 1079179"/>
                  <a:gd name="connsiteX3" fmla="*/ 4057095 w 5974696"/>
                  <a:gd name="connsiteY3" fmla="*/ 31614 h 1079179"/>
                  <a:gd name="connsiteX4" fmla="*/ 5131295 w 5974696"/>
                  <a:gd name="connsiteY4" fmla="*/ 67123 h 1079179"/>
                  <a:gd name="connsiteX5" fmla="*/ 5974673 w 5974696"/>
                  <a:gd name="connsiteY5" fmla="*/ 484374 h 1079179"/>
                  <a:gd name="connsiteX6" fmla="*/ 5166804 w 5974696"/>
                  <a:gd name="connsiteY6" fmla="*/ 1079179 h 1079179"/>
                  <a:gd name="connsiteX0" fmla="*/ 0 w 6205511"/>
                  <a:gd name="connsiteY0" fmla="*/ 827306 h 1084759"/>
                  <a:gd name="connsiteX1" fmla="*/ 1544714 w 6205511"/>
                  <a:gd name="connsiteY1" fmla="*/ 978227 h 1084759"/>
                  <a:gd name="connsiteX2" fmla="*/ 2947387 w 6205511"/>
                  <a:gd name="connsiteY2" fmla="*/ 383422 h 1084759"/>
                  <a:gd name="connsiteX3" fmla="*/ 4057095 w 6205511"/>
                  <a:gd name="connsiteY3" fmla="*/ 37194 h 1084759"/>
                  <a:gd name="connsiteX4" fmla="*/ 5131295 w 6205511"/>
                  <a:gd name="connsiteY4" fmla="*/ 72703 h 1084759"/>
                  <a:gd name="connsiteX5" fmla="*/ 6205492 w 6205511"/>
                  <a:gd name="connsiteY5" fmla="*/ 596486 h 1084759"/>
                  <a:gd name="connsiteX6" fmla="*/ 5166804 w 6205511"/>
                  <a:gd name="connsiteY6" fmla="*/ 1084759 h 1084759"/>
                  <a:gd name="connsiteX0" fmla="*/ 0 w 6214237"/>
                  <a:gd name="connsiteY0" fmla="*/ 827306 h 1005738"/>
                  <a:gd name="connsiteX1" fmla="*/ 1544714 w 6214237"/>
                  <a:gd name="connsiteY1" fmla="*/ 978227 h 1005738"/>
                  <a:gd name="connsiteX2" fmla="*/ 2947387 w 6214237"/>
                  <a:gd name="connsiteY2" fmla="*/ 383422 h 1005738"/>
                  <a:gd name="connsiteX3" fmla="*/ 4057095 w 6214237"/>
                  <a:gd name="connsiteY3" fmla="*/ 37194 h 1005738"/>
                  <a:gd name="connsiteX4" fmla="*/ 5131295 w 6214237"/>
                  <a:gd name="connsiteY4" fmla="*/ 72703 h 1005738"/>
                  <a:gd name="connsiteX5" fmla="*/ 6205492 w 6214237"/>
                  <a:gd name="connsiteY5" fmla="*/ 596486 h 1005738"/>
                  <a:gd name="connsiteX6" fmla="*/ 4518734 w 6214237"/>
                  <a:gd name="connsiteY6" fmla="*/ 853939 h 1005738"/>
                  <a:gd name="connsiteX0" fmla="*/ 0 w 6214237"/>
                  <a:gd name="connsiteY0" fmla="*/ 827306 h 1052250"/>
                  <a:gd name="connsiteX1" fmla="*/ 1544714 w 6214237"/>
                  <a:gd name="connsiteY1" fmla="*/ 978227 h 1052250"/>
                  <a:gd name="connsiteX2" fmla="*/ 2947387 w 6214237"/>
                  <a:gd name="connsiteY2" fmla="*/ 383422 h 1052250"/>
                  <a:gd name="connsiteX3" fmla="*/ 4057095 w 6214237"/>
                  <a:gd name="connsiteY3" fmla="*/ 37194 h 1052250"/>
                  <a:gd name="connsiteX4" fmla="*/ 5131295 w 6214237"/>
                  <a:gd name="connsiteY4" fmla="*/ 72703 h 1052250"/>
                  <a:gd name="connsiteX5" fmla="*/ 6205492 w 6214237"/>
                  <a:gd name="connsiteY5" fmla="*/ 596486 h 1052250"/>
                  <a:gd name="connsiteX6" fmla="*/ 4518734 w 6214237"/>
                  <a:gd name="connsiteY6" fmla="*/ 853939 h 1052250"/>
                  <a:gd name="connsiteX0" fmla="*/ 0 w 6205981"/>
                  <a:gd name="connsiteY0" fmla="*/ 827306 h 1150593"/>
                  <a:gd name="connsiteX1" fmla="*/ 1544714 w 6205981"/>
                  <a:gd name="connsiteY1" fmla="*/ 978227 h 1150593"/>
                  <a:gd name="connsiteX2" fmla="*/ 2947387 w 6205981"/>
                  <a:gd name="connsiteY2" fmla="*/ 383422 h 1150593"/>
                  <a:gd name="connsiteX3" fmla="*/ 4057095 w 6205981"/>
                  <a:gd name="connsiteY3" fmla="*/ 37194 h 1150593"/>
                  <a:gd name="connsiteX4" fmla="*/ 5131295 w 6205981"/>
                  <a:gd name="connsiteY4" fmla="*/ 72703 h 1150593"/>
                  <a:gd name="connsiteX5" fmla="*/ 6205492 w 6205981"/>
                  <a:gd name="connsiteY5" fmla="*/ 596486 h 1150593"/>
                  <a:gd name="connsiteX6" fmla="*/ 4998129 w 6205981"/>
                  <a:gd name="connsiteY6" fmla="*/ 969349 h 1150593"/>
                  <a:gd name="connsiteX0" fmla="*/ 0 w 5806870"/>
                  <a:gd name="connsiteY0" fmla="*/ 831362 h 1166669"/>
                  <a:gd name="connsiteX1" fmla="*/ 1544714 w 5806870"/>
                  <a:gd name="connsiteY1" fmla="*/ 982283 h 1166669"/>
                  <a:gd name="connsiteX2" fmla="*/ 2947387 w 5806870"/>
                  <a:gd name="connsiteY2" fmla="*/ 387478 h 1166669"/>
                  <a:gd name="connsiteX3" fmla="*/ 4057095 w 5806870"/>
                  <a:gd name="connsiteY3" fmla="*/ 41250 h 1166669"/>
                  <a:gd name="connsiteX4" fmla="*/ 5131295 w 5806870"/>
                  <a:gd name="connsiteY4" fmla="*/ 76759 h 1166669"/>
                  <a:gd name="connsiteX5" fmla="*/ 5805997 w 5806870"/>
                  <a:gd name="connsiteY5" fmla="*/ 671563 h 1166669"/>
                  <a:gd name="connsiteX6" fmla="*/ 4998129 w 5806870"/>
                  <a:gd name="connsiteY6" fmla="*/ 973405 h 1166669"/>
                  <a:gd name="connsiteX0" fmla="*/ 0 w 5806034"/>
                  <a:gd name="connsiteY0" fmla="*/ 831362 h 1181767"/>
                  <a:gd name="connsiteX1" fmla="*/ 1544714 w 5806034"/>
                  <a:gd name="connsiteY1" fmla="*/ 982283 h 1181767"/>
                  <a:gd name="connsiteX2" fmla="*/ 2947387 w 5806034"/>
                  <a:gd name="connsiteY2" fmla="*/ 387478 h 1181767"/>
                  <a:gd name="connsiteX3" fmla="*/ 4057095 w 5806034"/>
                  <a:gd name="connsiteY3" fmla="*/ 41250 h 1181767"/>
                  <a:gd name="connsiteX4" fmla="*/ 5131295 w 5806034"/>
                  <a:gd name="connsiteY4" fmla="*/ 76759 h 1181767"/>
                  <a:gd name="connsiteX5" fmla="*/ 5805997 w 5806034"/>
                  <a:gd name="connsiteY5" fmla="*/ 671563 h 1181767"/>
                  <a:gd name="connsiteX6" fmla="*/ 4998129 w 5806034"/>
                  <a:gd name="connsiteY6" fmla="*/ 973405 h 1181767"/>
                  <a:gd name="connsiteX0" fmla="*/ 0 w 5806034"/>
                  <a:gd name="connsiteY0" fmla="*/ 831362 h 1181767"/>
                  <a:gd name="connsiteX1" fmla="*/ 1544714 w 5806034"/>
                  <a:gd name="connsiteY1" fmla="*/ 982283 h 1181767"/>
                  <a:gd name="connsiteX2" fmla="*/ 2947387 w 5806034"/>
                  <a:gd name="connsiteY2" fmla="*/ 387478 h 1181767"/>
                  <a:gd name="connsiteX3" fmla="*/ 4057095 w 5806034"/>
                  <a:gd name="connsiteY3" fmla="*/ 41250 h 1181767"/>
                  <a:gd name="connsiteX4" fmla="*/ 5131295 w 5806034"/>
                  <a:gd name="connsiteY4" fmla="*/ 76759 h 1181767"/>
                  <a:gd name="connsiteX5" fmla="*/ 5805997 w 5806034"/>
                  <a:gd name="connsiteY5" fmla="*/ 671563 h 1181767"/>
                  <a:gd name="connsiteX6" fmla="*/ 4998129 w 5806034"/>
                  <a:gd name="connsiteY6" fmla="*/ 973405 h 118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6034" h="1181767">
                    <a:moveTo>
                      <a:pt x="0" y="831362"/>
                    </a:moveTo>
                    <a:cubicBezTo>
                      <a:pt x="865573" y="812865"/>
                      <a:pt x="1053483" y="1056264"/>
                      <a:pt x="1544714" y="982283"/>
                    </a:cubicBezTo>
                    <a:cubicBezTo>
                      <a:pt x="2035945" y="908302"/>
                      <a:pt x="2528657" y="544317"/>
                      <a:pt x="2947387" y="387478"/>
                    </a:cubicBezTo>
                    <a:cubicBezTo>
                      <a:pt x="3366117" y="230639"/>
                      <a:pt x="3693110" y="93036"/>
                      <a:pt x="4057095" y="41250"/>
                    </a:cubicBezTo>
                    <a:cubicBezTo>
                      <a:pt x="4421080" y="-10536"/>
                      <a:pt x="4839811" y="-28293"/>
                      <a:pt x="5131295" y="76759"/>
                    </a:cubicBezTo>
                    <a:cubicBezTo>
                      <a:pt x="5422779" y="181811"/>
                      <a:pt x="5810436" y="433345"/>
                      <a:pt x="5805997" y="671563"/>
                    </a:cubicBezTo>
                    <a:cubicBezTo>
                      <a:pt x="5801558" y="909781"/>
                      <a:pt x="5674312" y="1491270"/>
                      <a:pt x="4998129" y="973405"/>
                    </a:cubicBezTo>
                  </a:path>
                </a:pathLst>
              </a:custGeom>
              <a:noFill/>
              <a:ln w="14922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3BC46A01-FA7D-415F-B1CD-261C25E708B6}"/>
                  </a:ext>
                </a:extLst>
              </p:cNvPr>
              <p:cNvGrpSpPr/>
              <p:nvPr/>
            </p:nvGrpSpPr>
            <p:grpSpPr>
              <a:xfrm>
                <a:off x="3045234" y="5130332"/>
                <a:ext cx="523783" cy="548936"/>
                <a:chOff x="2617433" y="2610035"/>
                <a:chExt cx="523783" cy="548936"/>
              </a:xfrm>
            </p:grpSpPr>
            <p:cxnSp>
              <p:nvCxnSpPr>
                <p:cNvPr id="20" name="Straight Arrow Connector 19">
                  <a:extLst>
                    <a:ext uri="{FF2B5EF4-FFF2-40B4-BE49-F238E27FC236}">
                      <a16:creationId xmlns:a16="http://schemas.microsoft.com/office/drawing/2014/main" id="{5EA72A2B-49DE-4480-AA19-45F897205251}"/>
                    </a:ext>
                  </a:extLst>
                </p:cNvPr>
                <p:cNvCxnSpPr>
                  <a:cxnSpLocks/>
                </p:cNvCxnSpPr>
                <p:nvPr/>
              </p:nvCxnSpPr>
              <p:spPr>
                <a:xfrm flipV="1">
                  <a:off x="2769833" y="2610035"/>
                  <a:ext cx="0" cy="346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BD080CF-F1CE-4ABC-87EF-42C17A3A2CA2}"/>
                    </a:ext>
                  </a:extLst>
                </p:cNvPr>
                <p:cNvCxnSpPr>
                  <a:cxnSpLocks/>
                </p:cNvCxnSpPr>
                <p:nvPr/>
              </p:nvCxnSpPr>
              <p:spPr>
                <a:xfrm>
                  <a:off x="2769833" y="2956264"/>
                  <a:ext cx="371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1643ADF-3836-454D-A99C-791EBFD6ACDE}"/>
                    </a:ext>
                  </a:extLst>
                </p:cNvPr>
                <p:cNvCxnSpPr>
                  <a:cxnSpLocks/>
                </p:cNvCxnSpPr>
                <p:nvPr/>
              </p:nvCxnSpPr>
              <p:spPr>
                <a:xfrm flipH="1">
                  <a:off x="2617433" y="2956264"/>
                  <a:ext cx="152400" cy="202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6" name="Straight Arrow Connector 25">
                <a:extLst>
                  <a:ext uri="{FF2B5EF4-FFF2-40B4-BE49-F238E27FC236}">
                    <a16:creationId xmlns:a16="http://schemas.microsoft.com/office/drawing/2014/main" id="{E9909CC0-F461-4267-8772-CD95E09D7C68}"/>
                  </a:ext>
                </a:extLst>
              </p:cNvPr>
              <p:cNvCxnSpPr>
                <a:cxnSpLocks/>
              </p:cNvCxnSpPr>
              <p:nvPr/>
            </p:nvCxnSpPr>
            <p:spPr>
              <a:xfrm flipH="1" flipV="1">
                <a:off x="7652552" y="5303446"/>
                <a:ext cx="550721" cy="333823"/>
              </a:xfrm>
              <a:prstGeom prst="straightConnector1">
                <a:avLst/>
              </a:prstGeom>
              <a:ln>
                <a:tailEnd type="stealth" w="lg" len="lg"/>
              </a:ln>
            </p:spPr>
            <p:style>
              <a:lnRef idx="1">
                <a:schemeClr val="dk1"/>
              </a:lnRef>
              <a:fillRef idx="0">
                <a:schemeClr val="dk1"/>
              </a:fillRef>
              <a:effectRef idx="0">
                <a:schemeClr val="dk1"/>
              </a:effectRef>
              <a:fontRef idx="minor">
                <a:schemeClr val="tx1"/>
              </a:fontRef>
            </p:style>
          </p:cxnSp>
          <p:sp>
            <p:nvSpPr>
              <p:cNvPr id="13" name="Arc 12">
                <a:extLst>
                  <a:ext uri="{FF2B5EF4-FFF2-40B4-BE49-F238E27FC236}">
                    <a16:creationId xmlns:a16="http://schemas.microsoft.com/office/drawing/2014/main" id="{56D08081-2785-46DB-834F-69A0B8264187}"/>
                  </a:ext>
                </a:extLst>
              </p:cNvPr>
              <p:cNvSpPr/>
              <p:nvPr/>
            </p:nvSpPr>
            <p:spPr>
              <a:xfrm rot="15348493">
                <a:off x="8005995" y="5259252"/>
                <a:ext cx="914400" cy="914400"/>
              </a:xfrm>
              <a:prstGeom prst="arc">
                <a:avLst/>
              </a:prstGeom>
              <a:ln w="15875">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30" name="TextBox 29">
              <a:extLst>
                <a:ext uri="{FF2B5EF4-FFF2-40B4-BE49-F238E27FC236}">
                  <a16:creationId xmlns:a16="http://schemas.microsoft.com/office/drawing/2014/main" id="{ADF61728-7D54-4F9C-A094-45E1C8F68A39}"/>
                </a:ext>
              </a:extLst>
            </p:cNvPr>
            <p:cNvSpPr txBox="1"/>
            <p:nvPr/>
          </p:nvSpPr>
          <p:spPr>
            <a:xfrm>
              <a:off x="9199523" y="5065631"/>
              <a:ext cx="2849732" cy="923330"/>
            </a:xfrm>
            <a:prstGeom prst="rect">
              <a:avLst/>
            </a:prstGeom>
            <a:noFill/>
          </p:spPr>
          <p:txBody>
            <a:bodyPr wrap="square" rtlCol="0">
              <a:spAutoFit/>
            </a:bodyPr>
            <a:lstStyle/>
            <a:p>
              <a:r>
                <a:rPr lang="en-US" dirty="0"/>
                <a:t>Internal force and moment known at </a:t>
              </a:r>
              <a:r>
                <a:rPr lang="en-US" i="1" dirty="0">
                  <a:latin typeface="Cambria Math" panose="02040503050406030204" pitchFamily="18" charset="0"/>
                  <a:ea typeface="Cambria Math" panose="02040503050406030204" pitchFamily="18" charset="0"/>
                </a:rPr>
                <a:t>s=L </a:t>
              </a:r>
              <a:r>
                <a:rPr lang="en-US" dirty="0"/>
                <a:t>.  Position and orientation unknown</a:t>
              </a:r>
            </a:p>
          </p:txBody>
        </p:sp>
      </p:grpSp>
      <p:grpSp>
        <p:nvGrpSpPr>
          <p:cNvPr id="29" name="Group 28">
            <a:extLst>
              <a:ext uri="{FF2B5EF4-FFF2-40B4-BE49-F238E27FC236}">
                <a16:creationId xmlns:a16="http://schemas.microsoft.com/office/drawing/2014/main" id="{8BFD35D4-93C2-4D62-881F-58C23E520F71}"/>
              </a:ext>
            </a:extLst>
          </p:cNvPr>
          <p:cNvGrpSpPr/>
          <p:nvPr/>
        </p:nvGrpSpPr>
        <p:grpSpPr>
          <a:xfrm>
            <a:off x="7285220" y="2509520"/>
            <a:ext cx="4633692" cy="1683627"/>
            <a:chOff x="7285220" y="2509520"/>
            <a:chExt cx="4633692" cy="1683627"/>
          </a:xfrm>
        </p:grpSpPr>
        <p:sp>
          <p:nvSpPr>
            <p:cNvPr id="7" name="TextBox 6">
              <a:extLst>
                <a:ext uri="{FF2B5EF4-FFF2-40B4-BE49-F238E27FC236}">
                  <a16:creationId xmlns:a16="http://schemas.microsoft.com/office/drawing/2014/main" id="{BD45132E-BA2F-4298-9BA0-991067AFC9B9}"/>
                </a:ext>
              </a:extLst>
            </p:cNvPr>
            <p:cNvSpPr txBox="1"/>
            <p:nvPr/>
          </p:nvSpPr>
          <p:spPr>
            <a:xfrm>
              <a:off x="9069180" y="2992818"/>
              <a:ext cx="2849732" cy="1200329"/>
            </a:xfrm>
            <a:prstGeom prst="rect">
              <a:avLst/>
            </a:prstGeom>
            <a:noFill/>
          </p:spPr>
          <p:txBody>
            <a:bodyPr wrap="square" rtlCol="0">
              <a:spAutoFit/>
            </a:bodyPr>
            <a:lstStyle/>
            <a:p>
              <a:r>
                <a:rPr lang="en-US" dirty="0">
                  <a:latin typeface="Cambria Math" panose="02040503050406030204" pitchFamily="18" charset="0"/>
                  <a:ea typeface="Cambria Math" panose="02040503050406030204" pitchFamily="18" charset="0"/>
                </a:rPr>
                <a:t>Can alternatively write the force/moment equations in the body frame</a:t>
              </a:r>
            </a:p>
            <a:p>
              <a:endParaRPr lang="en-US" dirty="0"/>
            </a:p>
          </p:txBody>
        </p:sp>
        <p:cxnSp>
          <p:nvCxnSpPr>
            <p:cNvPr id="23" name="Straight Connector 22">
              <a:extLst>
                <a:ext uri="{FF2B5EF4-FFF2-40B4-BE49-F238E27FC236}">
                  <a16:creationId xmlns:a16="http://schemas.microsoft.com/office/drawing/2014/main" id="{A26ED6CC-AFAC-422A-AA95-240E9063DD5F}"/>
                </a:ext>
              </a:extLst>
            </p:cNvPr>
            <p:cNvCxnSpPr>
              <a:cxnSpLocks/>
            </p:cNvCxnSpPr>
            <p:nvPr/>
          </p:nvCxnSpPr>
          <p:spPr>
            <a:xfrm>
              <a:off x="8999017" y="2509520"/>
              <a:ext cx="38351" cy="6520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2A843F1-C23F-49C7-97D3-D439567B038F}"/>
                </a:ext>
              </a:extLst>
            </p:cNvPr>
            <p:cNvCxnSpPr>
              <a:cxnSpLocks/>
            </p:cNvCxnSpPr>
            <p:nvPr/>
          </p:nvCxnSpPr>
          <p:spPr>
            <a:xfrm>
              <a:off x="7285220" y="2992818"/>
              <a:ext cx="1775544" cy="16871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1E540B79-BD47-4C9B-9973-5059786F6630}"/>
              </a:ext>
            </a:extLst>
          </p:cNvPr>
          <p:cNvGrpSpPr/>
          <p:nvPr/>
        </p:nvGrpSpPr>
        <p:grpSpPr>
          <a:xfrm>
            <a:off x="239887" y="2214764"/>
            <a:ext cx="4887361" cy="1653519"/>
            <a:chOff x="239887" y="2214764"/>
            <a:chExt cx="4887361" cy="1653519"/>
          </a:xfrm>
        </p:grpSpPr>
        <p:sp>
          <p:nvSpPr>
            <p:cNvPr id="17" name="TextBox 16">
              <a:extLst>
                <a:ext uri="{FF2B5EF4-FFF2-40B4-BE49-F238E27FC236}">
                  <a16:creationId xmlns:a16="http://schemas.microsoft.com/office/drawing/2014/main" id="{CD44FC33-1388-4B24-9742-2B000C0150B1}"/>
                </a:ext>
              </a:extLst>
            </p:cNvPr>
            <p:cNvSpPr txBox="1"/>
            <p:nvPr/>
          </p:nvSpPr>
          <p:spPr>
            <a:xfrm>
              <a:off x="1289017" y="2238207"/>
              <a:ext cx="2849732" cy="923330"/>
            </a:xfrm>
            <a:prstGeom prst="rect">
              <a:avLst/>
            </a:prstGeom>
            <a:noFill/>
          </p:spPr>
          <p:txBody>
            <a:bodyPr wrap="square" rtlCol="0">
              <a:spAutoFit/>
            </a:bodyPr>
            <a:lstStyle/>
            <a:p>
              <a:r>
                <a:rPr lang="en-US" dirty="0">
                  <a:latin typeface="Cambria Math" panose="02040503050406030204" pitchFamily="18" charset="0"/>
                  <a:ea typeface="Cambria Math" panose="02040503050406030204" pitchFamily="18" charset="0"/>
                </a:rPr>
                <a:t>Can alternatively use quaternions</a:t>
              </a:r>
            </a:p>
            <a:p>
              <a:endParaRPr lang="en-US" dirty="0"/>
            </a:p>
          </p:txBody>
        </p:sp>
        <p:cxnSp>
          <p:nvCxnSpPr>
            <p:cNvPr id="9" name="Straight Connector 8">
              <a:extLst>
                <a:ext uri="{FF2B5EF4-FFF2-40B4-BE49-F238E27FC236}">
                  <a16:creationId xmlns:a16="http://schemas.microsoft.com/office/drawing/2014/main" id="{C5D15071-A022-4EB3-BBE4-062D3A761B28}"/>
                </a:ext>
              </a:extLst>
            </p:cNvPr>
            <p:cNvCxnSpPr>
              <a:cxnSpLocks/>
            </p:cNvCxnSpPr>
            <p:nvPr/>
          </p:nvCxnSpPr>
          <p:spPr>
            <a:xfrm flipV="1">
              <a:off x="3569017" y="2214764"/>
              <a:ext cx="1558231" cy="207230"/>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9B73BFD-7EB4-4C3E-A73A-F34E35914D0E}"/>
                </a:ext>
              </a:extLst>
            </p:cNvPr>
            <p:cNvSpPr/>
            <p:nvPr/>
          </p:nvSpPr>
          <p:spPr>
            <a:xfrm>
              <a:off x="239887" y="2914176"/>
              <a:ext cx="4246378" cy="954107"/>
            </a:xfrm>
            <a:prstGeom prst="rect">
              <a:avLst/>
            </a:prstGeom>
          </p:spPr>
          <p:txBody>
            <a:bodyPr wrap="square">
              <a:spAutoFit/>
            </a:bodyPr>
            <a:lstStyle/>
            <a:p>
              <a:r>
                <a:rPr lang="en-US" sz="1400" dirty="0">
                  <a:solidFill>
                    <a:srgbClr val="323229"/>
                  </a:solidFill>
                  <a:latin typeface="verdana" panose="020B0604030504040204" pitchFamily="34" charset="0"/>
                </a:rPr>
                <a:t>D. C. Rucker. </a:t>
              </a:r>
              <a:r>
                <a:rPr lang="en-US" sz="1400" u="sng" dirty="0">
                  <a:solidFill>
                    <a:srgbClr val="551A8B"/>
                  </a:solidFill>
                  <a:latin typeface="verdana" panose="020B0604030504040204" pitchFamily="34" charset="0"/>
                  <a:hlinkClick r:id="rId3"/>
                </a:rPr>
                <a:t>Integrating Rotations using Non-Unit Quaternions</a:t>
              </a:r>
              <a:r>
                <a:rPr lang="en-US" sz="1400" dirty="0">
                  <a:solidFill>
                    <a:srgbClr val="323229"/>
                  </a:solidFill>
                  <a:latin typeface="verdana" panose="020B0604030504040204" pitchFamily="34" charset="0"/>
                </a:rPr>
                <a:t>. IEEE Robotics and Automation Letters, vol. 3, no. 4, pp. 2979-2986, June 2018</a:t>
              </a:r>
              <a:endParaRPr lang="en-US" sz="1400" dirty="0"/>
            </a:p>
          </p:txBody>
        </p:sp>
      </p:grpSp>
    </p:spTree>
    <p:extLst>
      <p:ext uri="{BB962C8B-B14F-4D97-AF65-F5344CB8AC3E}">
        <p14:creationId xmlns:p14="http://schemas.microsoft.com/office/powerpoint/2010/main" val="34307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35895-BF9F-4B7F-A4FD-0C71C139A98B}"/>
              </a:ext>
            </a:extLst>
          </p:cNvPr>
          <p:cNvSpPr>
            <a:spLocks noGrp="1"/>
          </p:cNvSpPr>
          <p:nvPr>
            <p:ph type="title"/>
          </p:nvPr>
        </p:nvSpPr>
        <p:spPr>
          <a:xfrm>
            <a:off x="254799" y="287682"/>
            <a:ext cx="11604266" cy="811739"/>
          </a:xfrm>
        </p:spPr>
        <p:txBody>
          <a:bodyPr>
            <a:normAutofit/>
          </a:bodyPr>
          <a:lstStyle/>
          <a:p>
            <a:r>
              <a:rPr lang="en-US" dirty="0"/>
              <a:t>Why and When: Advantages &amp; Limitations</a:t>
            </a:r>
          </a:p>
        </p:txBody>
      </p:sp>
      <p:sp>
        <p:nvSpPr>
          <p:cNvPr id="3" name="Content Placeholder 2">
            <a:extLst>
              <a:ext uri="{FF2B5EF4-FFF2-40B4-BE49-F238E27FC236}">
                <a16:creationId xmlns:a16="http://schemas.microsoft.com/office/drawing/2014/main" id="{EC2E27A4-206A-419A-9D3F-2F5736BAED15}"/>
              </a:ext>
            </a:extLst>
          </p:cNvPr>
          <p:cNvSpPr>
            <a:spLocks noGrp="1"/>
          </p:cNvSpPr>
          <p:nvPr>
            <p:ph idx="1"/>
          </p:nvPr>
        </p:nvSpPr>
        <p:spPr>
          <a:xfrm>
            <a:off x="300518" y="1393670"/>
            <a:ext cx="11604266" cy="5176647"/>
          </a:xfrm>
        </p:spPr>
        <p:txBody>
          <a:bodyPr>
            <a:normAutofit lnSpcReduction="10000"/>
          </a:bodyPr>
          <a:lstStyle/>
          <a:p>
            <a:pPr>
              <a:buFont typeface="Arial" panose="020B0604020202020204" pitchFamily="34" charset="0"/>
              <a:buChar char="•"/>
            </a:pPr>
            <a:r>
              <a:rPr lang="en-US" sz="2400" dirty="0"/>
              <a:t> Why?</a:t>
            </a:r>
          </a:p>
          <a:p>
            <a:pPr lvl="1">
              <a:buFont typeface="Arial" panose="020B0604020202020204" pitchFamily="34" charset="0"/>
              <a:buChar char="•"/>
            </a:pPr>
            <a:r>
              <a:rPr lang="en-US" sz="2200" dirty="0"/>
              <a:t>Accurately captures the significant effects in large deflection/rotation cases </a:t>
            </a:r>
          </a:p>
          <a:p>
            <a:pPr lvl="1">
              <a:buFont typeface="Arial" panose="020B0604020202020204" pitchFamily="34" charset="0"/>
              <a:buChar char="•"/>
            </a:pPr>
            <a:r>
              <a:rPr lang="en-US" sz="2200" dirty="0"/>
              <a:t>Usually orders of magnitude faster than a full 3D elasticity model, meshed and solved with FEM</a:t>
            </a:r>
          </a:p>
          <a:p>
            <a:pPr lvl="1">
              <a:buFont typeface="Arial" panose="020B0604020202020204" pitchFamily="34" charset="0"/>
              <a:buChar char="•"/>
            </a:pPr>
            <a:r>
              <a:rPr lang="en-US" sz="2200" dirty="0"/>
              <a:t>Can be cast in traditional forms analogous to those of rigid-link serial robots</a:t>
            </a:r>
          </a:p>
          <a:p>
            <a:pPr lvl="1">
              <a:buFont typeface="Arial" panose="020B0604020202020204" pitchFamily="34" charset="0"/>
              <a:buChar char="•"/>
            </a:pPr>
            <a:r>
              <a:rPr lang="en-US" sz="2200" dirty="0"/>
              <a:t>5 stiffness parameters</a:t>
            </a:r>
          </a:p>
          <a:p>
            <a:pPr lvl="2">
              <a:buFont typeface="Arial" panose="020B0604020202020204" pitchFamily="34" charset="0"/>
              <a:buChar char="•"/>
            </a:pPr>
            <a:r>
              <a:rPr lang="en-US" sz="1800" dirty="0"/>
              <a:t>Can often be derived from first principles, then further calibrated based on kinematic data</a:t>
            </a:r>
          </a:p>
          <a:p>
            <a:pPr lvl="2">
              <a:buFont typeface="Arial" panose="020B0604020202020204" pitchFamily="34" charset="0"/>
              <a:buChar char="•"/>
            </a:pPr>
            <a:r>
              <a:rPr lang="en-US" sz="1800" dirty="0"/>
              <a:t>Flexible – can be fit to FEM simulation or   </a:t>
            </a:r>
          </a:p>
          <a:p>
            <a:pPr lvl="2">
              <a:buFont typeface="Arial" panose="020B0604020202020204" pitchFamily="34" charset="0"/>
              <a:buChar char="•"/>
            </a:pPr>
            <a:r>
              <a:rPr lang="en-US" sz="1800" dirty="0"/>
              <a:t>springs, bellows, origami, etc., and “soft” materials.</a:t>
            </a:r>
          </a:p>
          <a:p>
            <a:pPr>
              <a:buFont typeface="Arial" panose="020B0604020202020204" pitchFamily="34" charset="0"/>
              <a:buChar char="•"/>
            </a:pPr>
            <a:r>
              <a:rPr lang="en-US" sz="2400" dirty="0"/>
              <a:t> When? </a:t>
            </a:r>
          </a:p>
          <a:p>
            <a:pPr lvl="1">
              <a:buFont typeface="Arial" panose="020B0604020202020204" pitchFamily="34" charset="0"/>
              <a:buChar char="•"/>
            </a:pPr>
            <a:r>
              <a:rPr lang="en-US" sz="2200" dirty="0"/>
              <a:t>Deformation dominated by bending, torsion, shear, extension, varying along a single dimension (s)</a:t>
            </a:r>
          </a:p>
          <a:p>
            <a:pPr lvl="1">
              <a:buFont typeface="Arial" panose="020B0604020202020204" pitchFamily="34" charset="0"/>
              <a:buChar char="•"/>
            </a:pPr>
            <a:r>
              <a:rPr lang="en-US" sz="2200" dirty="0"/>
              <a:t>Slenderness: </a:t>
            </a:r>
            <a:r>
              <a:rPr lang="en-US" sz="2200" dirty="0">
                <a:latin typeface="Cambria Math" panose="02040503050406030204" pitchFamily="18" charset="0"/>
                <a:ea typeface="Cambria Math" panose="02040503050406030204" pitchFamily="18" charset="0"/>
              </a:rPr>
              <a:t>L/r &gt; 5 … or so (depending on the case and accuracy required)</a:t>
            </a:r>
          </a:p>
          <a:p>
            <a:pPr lvl="1">
              <a:buFont typeface="Arial" panose="020B0604020202020204" pitchFamily="34" charset="0"/>
              <a:buChar char="•"/>
            </a:pPr>
            <a:r>
              <a:rPr lang="en-US" sz="2200" dirty="0">
                <a:ea typeface="Cambria Math" panose="02040503050406030204" pitchFamily="18" charset="0"/>
              </a:rPr>
              <a:t>Cross sections remain planar and do not change shape or size</a:t>
            </a:r>
          </a:p>
          <a:p>
            <a:pPr lvl="1">
              <a:buFont typeface="Arial" panose="020B0604020202020204" pitchFamily="34" charset="0"/>
              <a:buChar char="•"/>
            </a:pPr>
            <a:r>
              <a:rPr lang="en-US" sz="2200" dirty="0">
                <a:ea typeface="Cambria Math" panose="02040503050406030204" pitchFamily="18" charset="0"/>
              </a:rPr>
              <a:t>Strains small enough for the chosen constitutive law</a:t>
            </a:r>
          </a:p>
          <a:p>
            <a:pPr lvl="1">
              <a:buFont typeface="Arial" panose="020B0604020202020204" pitchFamily="34" charset="0"/>
              <a:buChar char="•"/>
            </a:pPr>
            <a:r>
              <a:rPr lang="en-US" sz="2200" dirty="0">
                <a:ea typeface="Cambria Math" panose="02040503050406030204" pitchFamily="18" charset="0"/>
              </a:rPr>
              <a:t>Use Kirchhoff if shear &amp; extension are negligible</a:t>
            </a:r>
          </a:p>
          <a:p>
            <a:pPr lvl="1">
              <a:buFont typeface="Arial" panose="020B0604020202020204" pitchFamily="34" charset="0"/>
              <a:buChar char="•"/>
            </a:pPr>
            <a:endParaRPr lang="en-US" sz="2200" dirty="0"/>
          </a:p>
        </p:txBody>
      </p:sp>
      <p:sp>
        <p:nvSpPr>
          <p:cNvPr id="4" name="Slide Number Placeholder 3">
            <a:extLst>
              <a:ext uri="{FF2B5EF4-FFF2-40B4-BE49-F238E27FC236}">
                <a16:creationId xmlns:a16="http://schemas.microsoft.com/office/drawing/2014/main" id="{72AFF1DB-3DEF-448F-AFD0-8934218EFA30}"/>
              </a:ext>
            </a:extLst>
          </p:cNvPr>
          <p:cNvSpPr>
            <a:spLocks noGrp="1"/>
          </p:cNvSpPr>
          <p:nvPr>
            <p:ph type="sldNum" sz="quarter" idx="12"/>
          </p:nvPr>
        </p:nvSpPr>
        <p:spPr/>
        <p:txBody>
          <a:bodyPr/>
          <a:lstStyle/>
          <a:p>
            <a:fld id="{A75FC3D3-B48B-4C30-9778-C5C16E6765D6}" type="slidenum">
              <a:rPr lang="en-US" smtClean="0"/>
              <a:t>8</a:t>
            </a:fld>
            <a:endParaRPr lang="en-US"/>
          </a:p>
        </p:txBody>
      </p:sp>
    </p:spTree>
    <p:extLst>
      <p:ext uri="{BB962C8B-B14F-4D97-AF65-F5344CB8AC3E}">
        <p14:creationId xmlns:p14="http://schemas.microsoft.com/office/powerpoint/2010/main" val="99377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354C-D62B-48AD-8231-426401CF37C0}"/>
              </a:ext>
            </a:extLst>
          </p:cNvPr>
          <p:cNvSpPr>
            <a:spLocks noGrp="1"/>
          </p:cNvSpPr>
          <p:nvPr>
            <p:ph type="title"/>
          </p:nvPr>
        </p:nvSpPr>
        <p:spPr/>
        <p:txBody>
          <a:bodyPr/>
          <a:lstStyle/>
          <a:p>
            <a:r>
              <a:rPr lang="en-US" dirty="0"/>
              <a:t>How: Numerical Solution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1130D01-4896-4CD7-960A-9ADED4F68CFD}"/>
                  </a:ext>
                </a:extLst>
              </p:cNvPr>
              <p:cNvSpPr>
                <a:spLocks noGrp="1"/>
              </p:cNvSpPr>
              <p:nvPr>
                <p:ph idx="1"/>
              </p:nvPr>
            </p:nvSpPr>
            <p:spPr>
              <a:xfrm>
                <a:off x="300517" y="1246910"/>
                <a:ext cx="11510479" cy="5081154"/>
              </a:xfrm>
            </p:spPr>
            <p:txBody>
              <a:bodyPr>
                <a:normAutofit lnSpcReduction="10000"/>
              </a:bodyPr>
              <a:lstStyle/>
              <a:p>
                <a:pPr>
                  <a:buFont typeface="Arial" panose="020B0604020202020204" pitchFamily="34" charset="0"/>
                  <a:buChar char="•"/>
                </a:pPr>
                <a:r>
                  <a:rPr lang="en-US" sz="2600" dirty="0"/>
                  <a:t> </a:t>
                </a:r>
                <a:r>
                  <a:rPr lang="en-US" sz="2600" i="1" dirty="0"/>
                  <a:t>a priori </a:t>
                </a:r>
                <a:r>
                  <a:rPr lang="en-US" sz="2600" dirty="0"/>
                  <a:t>discretization approaches</a:t>
                </a:r>
                <a:endParaRPr lang="en-US" sz="2600" dirty="0">
                  <a:latin typeface="Cambria Math" panose="02040503050406030204" pitchFamily="18" charset="0"/>
                  <a:ea typeface="Cambria Math" panose="02040503050406030204" pitchFamily="18" charset="0"/>
                </a:endParaRPr>
              </a:p>
              <a:p>
                <a:pPr lvl="1">
                  <a:buFont typeface="Arial" panose="020B0604020202020204" pitchFamily="34" charset="0"/>
                  <a:buChar char="•"/>
                </a:pPr>
                <a:endParaRPr lang="en-US" sz="2400" dirty="0">
                  <a:latin typeface="Cambria Math" panose="02040503050406030204" pitchFamily="18" charset="0"/>
                  <a:ea typeface="Cambria Math" panose="02040503050406030204" pitchFamily="18" charset="0"/>
                </a:endParaRPr>
              </a:p>
              <a:p>
                <a:pPr lvl="1">
                  <a:buFont typeface="Arial" panose="020B0604020202020204" pitchFamily="34" charset="0"/>
                  <a:buChar char="•"/>
                </a:pPr>
                <a:r>
                  <a:rPr lang="en-US" sz="2400" dirty="0">
                    <a:latin typeface="Cambria Math" panose="02040503050406030204" pitchFamily="18" charset="0"/>
                    <a:ea typeface="Cambria Math" panose="02040503050406030204" pitchFamily="18" charset="0"/>
                  </a:rPr>
                  <a:t>Piecewise constant strain</a:t>
                </a:r>
              </a:p>
              <a:p>
                <a:pPr lvl="2">
                  <a:buFont typeface="Arial" panose="020B0604020202020204" pitchFamily="34" charset="0"/>
                  <a:buChar char="•"/>
                </a:pPr>
                <a:r>
                  <a:rPr lang="en-US" sz="2000" dirty="0">
                    <a:latin typeface="Cambria Math" panose="02040503050406030204" pitchFamily="18" charset="0"/>
                    <a:ea typeface="Cambria Math" panose="02040503050406030204" pitchFamily="18" charset="0"/>
                  </a:rPr>
                  <a:t>(minimal coordinate rep.)</a:t>
                </a:r>
              </a:p>
              <a:p>
                <a:pPr lvl="2">
                  <a:buFont typeface="Arial" panose="020B0604020202020204" pitchFamily="34" charset="0"/>
                  <a:buChar char="•"/>
                </a:pPr>
                <a:r>
                  <a:rPr lang="en-US" sz="2000" dirty="0">
                    <a:latin typeface="Cambria Math" panose="02040503050406030204" pitchFamily="18" charset="0"/>
                    <a:ea typeface="Cambria Math" panose="02040503050406030204" pitchFamily="18" charset="0"/>
                  </a:rPr>
                  <a:t>F. Renda, et al</a:t>
                </a:r>
              </a:p>
              <a:p>
                <a:pPr lvl="2">
                  <a:buFont typeface="Arial" panose="020B0604020202020204" pitchFamily="34" charset="0"/>
                  <a:buChar char="•"/>
                </a:pPr>
                <a:r>
                  <a:rPr lang="en-US" sz="2000" dirty="0">
                    <a:latin typeface="Cambria Math" panose="02040503050406030204" pitchFamily="18" charset="0"/>
                    <a:ea typeface="Cambria Math" panose="02040503050406030204" pitchFamily="18" charset="0"/>
                  </a:rPr>
                  <a:t>Piecewise constant curvature </a:t>
                </a:r>
                <a14:m>
                  <m:oMath xmlns:m="http://schemas.openxmlformats.org/officeDocument/2006/math">
                    <m:r>
                      <a:rPr lang="en-US" sz="2000" b="0" i="1" smtClean="0">
                        <a:latin typeface="Cambria Math" panose="02040503050406030204" pitchFamily="18" charset="0"/>
                        <a:ea typeface="Cambria Math" panose="02040503050406030204" pitchFamily="18" charset="0"/>
                      </a:rPr>
                      <m:t>≈</m:t>
                    </m:r>
                  </m:oMath>
                </a14:m>
                <a:r>
                  <a:rPr lang="en-US" sz="2000" dirty="0">
                    <a:latin typeface="Cambria Math" panose="02040503050406030204" pitchFamily="18" charset="0"/>
                    <a:ea typeface="Cambria Math" panose="02040503050406030204" pitchFamily="18" charset="0"/>
                  </a:rPr>
                  <a:t> a Kirchhoff rod </a:t>
                </a:r>
                <a:r>
                  <a:rPr lang="en-US" sz="2000" b="1" i="1" dirty="0">
                    <a:latin typeface="Cambria Math" panose="02040503050406030204" pitchFamily="18" charset="0"/>
                    <a:ea typeface="Cambria Math" panose="02040503050406030204" pitchFamily="18" charset="0"/>
                  </a:rPr>
                  <a:t>without torsion</a:t>
                </a:r>
              </a:p>
              <a:p>
                <a:pPr marL="201163" lvl="1" indent="0">
                  <a:buNone/>
                </a:pPr>
                <a:endParaRPr lang="en-US" sz="2400" dirty="0">
                  <a:latin typeface="Cambria Math" panose="02040503050406030204" pitchFamily="18" charset="0"/>
                  <a:ea typeface="Cambria Math" panose="02040503050406030204" pitchFamily="18" charset="0"/>
                </a:endParaRPr>
              </a:p>
              <a:p>
                <a:pPr lvl="1">
                  <a:buFont typeface="Arial" panose="020B0604020202020204" pitchFamily="34" charset="0"/>
                  <a:buChar char="•"/>
                </a:pPr>
                <a:r>
                  <a:rPr lang="en-US" sz="2400" dirty="0">
                    <a:latin typeface="Cambria Math" panose="02040503050406030204" pitchFamily="18" charset="0"/>
                    <a:ea typeface="Cambria Math" panose="02040503050406030204" pitchFamily="18" charset="0"/>
                  </a:rPr>
                  <a:t>Discrete geometry</a:t>
                </a:r>
              </a:p>
              <a:p>
                <a:pPr lvl="2">
                  <a:buFont typeface="Arial" panose="020B0604020202020204" pitchFamily="34" charset="0"/>
                  <a:buChar char="•"/>
                </a:pPr>
                <a:r>
                  <a:rPr lang="en-US" sz="2000" dirty="0">
                    <a:latin typeface="Cambria Math" panose="02040503050406030204" pitchFamily="18" charset="0"/>
                    <a:ea typeface="Cambria Math" panose="02040503050406030204" pitchFamily="18" charset="0"/>
                  </a:rPr>
                  <a:t>(maximal coordinate rep.)</a:t>
                </a:r>
              </a:p>
              <a:p>
                <a:pPr lvl="2">
                  <a:buFont typeface="Arial" panose="020B0604020202020204" pitchFamily="34" charset="0"/>
                  <a:buChar char="•"/>
                </a:pPr>
                <a:r>
                  <a:rPr lang="en-US" sz="2000" dirty="0">
                    <a:latin typeface="Cambria Math" panose="02040503050406030204" pitchFamily="18" charset="0"/>
                    <a:ea typeface="Cambria Math" panose="02040503050406030204" pitchFamily="18" charset="0"/>
                  </a:rPr>
                  <a:t>Popular graphics approach</a:t>
                </a:r>
              </a:p>
              <a:p>
                <a:pPr lvl="2">
                  <a:buFont typeface="Arial" panose="020B0604020202020204" pitchFamily="34" charset="0"/>
                  <a:buChar char="•"/>
                </a:pPr>
                <a:endParaRPr lang="en-US" sz="2000" dirty="0">
                  <a:latin typeface="Cambria Math" panose="02040503050406030204" pitchFamily="18" charset="0"/>
                  <a:ea typeface="Cambria Math" panose="02040503050406030204" pitchFamily="18" charset="0"/>
                </a:endParaRPr>
              </a:p>
              <a:p>
                <a:pPr lvl="1">
                  <a:buFont typeface="Arial" panose="020B0604020202020204" pitchFamily="34" charset="0"/>
                  <a:buChar char="•"/>
                </a:pPr>
                <a:r>
                  <a:rPr lang="en-US" sz="2400" dirty="0">
                    <a:latin typeface="Cambria Math" panose="02040503050406030204" pitchFamily="18" charset="0"/>
                    <a:ea typeface="Cambria Math" panose="02040503050406030204" pitchFamily="18" charset="0"/>
                  </a:rPr>
                  <a:t>Use discrete energy method, or integrated </a:t>
                </a:r>
                <a:r>
                  <a:rPr lang="en-US" sz="2400" i="1" dirty="0">
                    <a:latin typeface="Cambria Math" panose="02040503050406030204" pitchFamily="18" charset="0"/>
                    <a:ea typeface="Cambria Math" panose="02040503050406030204" pitchFamily="18" charset="0"/>
                  </a:rPr>
                  <a:t>weak</a:t>
                </a:r>
                <a:r>
                  <a:rPr lang="en-US" sz="2400" dirty="0">
                    <a:latin typeface="Cambria Math" panose="02040503050406030204" pitchFamily="18" charset="0"/>
                    <a:ea typeface="Cambria Math" panose="02040503050406030204" pitchFamily="18" charset="0"/>
                  </a:rPr>
                  <a:t> form of ODE’s </a:t>
                </a:r>
              </a:p>
              <a:p>
                <a:pPr lvl="1">
                  <a:buFont typeface="Arial" panose="020B0604020202020204" pitchFamily="34" charset="0"/>
                  <a:buChar char="•"/>
                </a:pPr>
                <a:r>
                  <a:rPr lang="en-US" sz="2400" dirty="0">
                    <a:latin typeface="Cambria Math" panose="02040503050406030204" pitchFamily="18" charset="0"/>
                    <a:ea typeface="Cambria Math" panose="02040503050406030204" pitchFamily="18" charset="0"/>
                  </a:rPr>
                  <a:t>-&gt; Large system of nonlinear algebraic equations</a:t>
                </a:r>
              </a:p>
              <a:p>
                <a:pPr lvl="1">
                  <a:buFont typeface="Arial" panose="020B0604020202020204" pitchFamily="34" charset="0"/>
                  <a:buChar char="•"/>
                </a:pPr>
                <a:r>
                  <a:rPr lang="en-US" sz="2400" dirty="0">
                    <a:latin typeface="Cambria Math" panose="02040503050406030204" pitchFamily="18" charset="0"/>
                    <a:ea typeface="Cambria Math" panose="02040503050406030204" pitchFamily="18" charset="0"/>
                  </a:rPr>
                  <a:t>Solve numerically with iterative root-finding method </a:t>
                </a:r>
              </a:p>
              <a:p>
                <a:pPr lvl="1">
                  <a:buFont typeface="Arial" panose="020B0604020202020204" pitchFamily="34" charset="0"/>
                  <a:buChar char="•"/>
                </a:pPr>
                <a:endParaRPr lang="en-US" sz="2400" dirty="0">
                  <a:latin typeface="Cambria Math" panose="02040503050406030204" pitchFamily="18" charset="0"/>
                  <a:ea typeface="Cambria Math" panose="02040503050406030204" pitchFamily="18" charset="0"/>
                </a:endParaRPr>
              </a:p>
            </p:txBody>
          </p:sp>
        </mc:Choice>
        <mc:Fallback xmlns="">
          <p:sp>
            <p:nvSpPr>
              <p:cNvPr id="3" name="Content Placeholder 2">
                <a:extLst>
                  <a:ext uri="{FF2B5EF4-FFF2-40B4-BE49-F238E27FC236}">
                    <a16:creationId xmlns:a16="http://schemas.microsoft.com/office/drawing/2014/main" id="{D1130D01-4896-4CD7-960A-9ADED4F68CFD}"/>
                  </a:ext>
                </a:extLst>
              </p:cNvPr>
              <p:cNvSpPr>
                <a:spLocks noGrp="1" noRot="1" noChangeAspect="1" noMove="1" noResize="1" noEditPoints="1" noAdjustHandles="1" noChangeArrowheads="1" noChangeShapeType="1" noTextEdit="1"/>
              </p:cNvSpPr>
              <p:nvPr>
                <p:ph idx="1"/>
              </p:nvPr>
            </p:nvSpPr>
            <p:spPr>
              <a:xfrm>
                <a:off x="300517" y="1246910"/>
                <a:ext cx="11510479" cy="5081154"/>
              </a:xfrm>
              <a:blipFill>
                <a:blip r:embed="rId2"/>
                <a:stretch>
                  <a:fillRect l="-1589" t="-252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60D08F8-0D6A-4CE5-ADE8-F2562DE16703}"/>
              </a:ext>
            </a:extLst>
          </p:cNvPr>
          <p:cNvSpPr>
            <a:spLocks noGrp="1"/>
          </p:cNvSpPr>
          <p:nvPr>
            <p:ph type="sldNum" sz="quarter" idx="12"/>
          </p:nvPr>
        </p:nvSpPr>
        <p:spPr/>
        <p:txBody>
          <a:bodyPr/>
          <a:lstStyle/>
          <a:p>
            <a:fld id="{A75FC3D3-B48B-4C30-9778-C5C16E6765D6}" type="slidenum">
              <a:rPr lang="en-US" smtClean="0"/>
              <a:t>9</a:t>
            </a:fld>
            <a:endParaRPr lang="en-US" dirty="0"/>
          </a:p>
        </p:txBody>
      </p:sp>
      <p:grpSp>
        <p:nvGrpSpPr>
          <p:cNvPr id="8" name="Group 7">
            <a:extLst>
              <a:ext uri="{FF2B5EF4-FFF2-40B4-BE49-F238E27FC236}">
                <a16:creationId xmlns:a16="http://schemas.microsoft.com/office/drawing/2014/main" id="{83C9BAA2-ED11-4690-AE2A-3AD57CE152CD}"/>
              </a:ext>
            </a:extLst>
          </p:cNvPr>
          <p:cNvGrpSpPr/>
          <p:nvPr/>
        </p:nvGrpSpPr>
        <p:grpSpPr>
          <a:xfrm>
            <a:off x="5347798" y="2967896"/>
            <a:ext cx="5958434" cy="1779740"/>
            <a:chOff x="5347798" y="2967896"/>
            <a:chExt cx="5958434" cy="1779740"/>
          </a:xfrm>
        </p:grpSpPr>
        <p:grpSp>
          <p:nvGrpSpPr>
            <p:cNvPr id="42" name="Group 41">
              <a:extLst>
                <a:ext uri="{FF2B5EF4-FFF2-40B4-BE49-F238E27FC236}">
                  <a16:creationId xmlns:a16="http://schemas.microsoft.com/office/drawing/2014/main" id="{E67F53C7-6617-4E03-8A46-59B62668B952}"/>
                </a:ext>
              </a:extLst>
            </p:cNvPr>
            <p:cNvGrpSpPr/>
            <p:nvPr/>
          </p:nvGrpSpPr>
          <p:grpSpPr>
            <a:xfrm>
              <a:off x="5347798" y="3948142"/>
              <a:ext cx="523783" cy="548936"/>
              <a:chOff x="2617433" y="2610035"/>
              <a:chExt cx="523783" cy="548936"/>
            </a:xfrm>
          </p:grpSpPr>
          <p:cxnSp>
            <p:nvCxnSpPr>
              <p:cNvPr id="43" name="Straight Arrow Connector 42">
                <a:extLst>
                  <a:ext uri="{FF2B5EF4-FFF2-40B4-BE49-F238E27FC236}">
                    <a16:creationId xmlns:a16="http://schemas.microsoft.com/office/drawing/2014/main" id="{B6C84499-6438-4225-AE9E-1047CAF507FD}"/>
                  </a:ext>
                </a:extLst>
              </p:cNvPr>
              <p:cNvCxnSpPr>
                <a:cxnSpLocks/>
              </p:cNvCxnSpPr>
              <p:nvPr/>
            </p:nvCxnSpPr>
            <p:spPr>
              <a:xfrm flipV="1">
                <a:off x="2769833" y="2610035"/>
                <a:ext cx="0" cy="346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D166CAB9-EF3D-4D9D-A12C-C818AD82C97C}"/>
                  </a:ext>
                </a:extLst>
              </p:cNvPr>
              <p:cNvCxnSpPr>
                <a:cxnSpLocks/>
              </p:cNvCxnSpPr>
              <p:nvPr/>
            </p:nvCxnSpPr>
            <p:spPr>
              <a:xfrm>
                <a:off x="2769833" y="2956264"/>
                <a:ext cx="371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E5D19F7-9B17-4E8B-820D-DC558B6CDAC9}"/>
                  </a:ext>
                </a:extLst>
              </p:cNvPr>
              <p:cNvCxnSpPr>
                <a:cxnSpLocks/>
              </p:cNvCxnSpPr>
              <p:nvPr/>
            </p:nvCxnSpPr>
            <p:spPr>
              <a:xfrm flipH="1">
                <a:off x="2617433" y="2956264"/>
                <a:ext cx="152400" cy="202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6" name="Freeform: Shape 45">
              <a:extLst>
                <a:ext uri="{FF2B5EF4-FFF2-40B4-BE49-F238E27FC236}">
                  <a16:creationId xmlns:a16="http://schemas.microsoft.com/office/drawing/2014/main" id="{E9BBEBD5-5D00-4711-A498-0A573C715CAA}"/>
                </a:ext>
              </a:extLst>
            </p:cNvPr>
            <p:cNvSpPr/>
            <p:nvPr/>
          </p:nvSpPr>
          <p:spPr>
            <a:xfrm>
              <a:off x="5500198" y="3463009"/>
              <a:ext cx="5806034" cy="1181767"/>
            </a:xfrm>
            <a:custGeom>
              <a:avLst/>
              <a:gdLst>
                <a:gd name="connsiteX0" fmla="*/ 0 w 7182035"/>
                <a:gd name="connsiteY0" fmla="*/ 774074 h 1000704"/>
                <a:gd name="connsiteX1" fmla="*/ 2166152 w 7182035"/>
                <a:gd name="connsiteY1" fmla="*/ 978260 h 1000704"/>
                <a:gd name="connsiteX2" fmla="*/ 2716567 w 7182035"/>
                <a:gd name="connsiteY2" fmla="*/ 303557 h 1000704"/>
                <a:gd name="connsiteX3" fmla="*/ 4048218 w 7182035"/>
                <a:gd name="connsiteY3" fmla="*/ 10594 h 1000704"/>
                <a:gd name="connsiteX4" fmla="*/ 5157927 w 7182035"/>
                <a:gd name="connsiteY4" fmla="*/ 649786 h 1000704"/>
                <a:gd name="connsiteX5" fmla="*/ 6090082 w 7182035"/>
                <a:gd name="connsiteY5" fmla="*/ 303557 h 1000704"/>
                <a:gd name="connsiteX6" fmla="*/ 7182035 w 7182035"/>
                <a:gd name="connsiteY6" fmla="*/ 756319 h 1000704"/>
                <a:gd name="connsiteX0" fmla="*/ 0 w 7182035"/>
                <a:gd name="connsiteY0" fmla="*/ 773549 h 932278"/>
                <a:gd name="connsiteX1" fmla="*/ 1997476 w 7182035"/>
                <a:gd name="connsiteY1" fmla="*/ 897836 h 932278"/>
                <a:gd name="connsiteX2" fmla="*/ 2716567 w 7182035"/>
                <a:gd name="connsiteY2" fmla="*/ 303032 h 932278"/>
                <a:gd name="connsiteX3" fmla="*/ 4048218 w 7182035"/>
                <a:gd name="connsiteY3" fmla="*/ 10069 h 932278"/>
                <a:gd name="connsiteX4" fmla="*/ 5157927 w 7182035"/>
                <a:gd name="connsiteY4" fmla="*/ 649261 h 932278"/>
                <a:gd name="connsiteX5" fmla="*/ 6090082 w 7182035"/>
                <a:gd name="connsiteY5" fmla="*/ 303032 h 932278"/>
                <a:gd name="connsiteX6" fmla="*/ 7182035 w 7182035"/>
                <a:gd name="connsiteY6" fmla="*/ 755794 h 932278"/>
                <a:gd name="connsiteX0" fmla="*/ 0 w 7182035"/>
                <a:gd name="connsiteY0" fmla="*/ 771475 h 928248"/>
                <a:gd name="connsiteX1" fmla="*/ 1997476 w 7182035"/>
                <a:gd name="connsiteY1" fmla="*/ 895762 h 928248"/>
                <a:gd name="connsiteX2" fmla="*/ 2947387 w 7182035"/>
                <a:gd name="connsiteY2" fmla="*/ 327591 h 928248"/>
                <a:gd name="connsiteX3" fmla="*/ 4048218 w 7182035"/>
                <a:gd name="connsiteY3" fmla="*/ 7995 h 928248"/>
                <a:gd name="connsiteX4" fmla="*/ 5157927 w 7182035"/>
                <a:gd name="connsiteY4" fmla="*/ 647187 h 928248"/>
                <a:gd name="connsiteX5" fmla="*/ 6090082 w 7182035"/>
                <a:gd name="connsiteY5" fmla="*/ 300958 h 928248"/>
                <a:gd name="connsiteX6" fmla="*/ 7182035 w 7182035"/>
                <a:gd name="connsiteY6" fmla="*/ 753720 h 928248"/>
                <a:gd name="connsiteX0" fmla="*/ 0 w 7182035"/>
                <a:gd name="connsiteY0" fmla="*/ 627299 h 784072"/>
                <a:gd name="connsiteX1" fmla="*/ 1997476 w 7182035"/>
                <a:gd name="connsiteY1" fmla="*/ 751586 h 784072"/>
                <a:gd name="connsiteX2" fmla="*/ 2947387 w 7182035"/>
                <a:gd name="connsiteY2" fmla="*/ 183415 h 784072"/>
                <a:gd name="connsiteX3" fmla="*/ 4048218 w 7182035"/>
                <a:gd name="connsiteY3" fmla="*/ 14740 h 784072"/>
                <a:gd name="connsiteX4" fmla="*/ 5157927 w 7182035"/>
                <a:gd name="connsiteY4" fmla="*/ 503011 h 784072"/>
                <a:gd name="connsiteX5" fmla="*/ 6090082 w 7182035"/>
                <a:gd name="connsiteY5" fmla="*/ 156782 h 784072"/>
                <a:gd name="connsiteX6" fmla="*/ 7182035 w 7182035"/>
                <a:gd name="connsiteY6" fmla="*/ 609544 h 784072"/>
                <a:gd name="connsiteX0" fmla="*/ 0 w 7182035"/>
                <a:gd name="connsiteY0" fmla="*/ 627562 h 798625"/>
                <a:gd name="connsiteX1" fmla="*/ 1633491 w 7182035"/>
                <a:gd name="connsiteY1" fmla="*/ 769605 h 798625"/>
                <a:gd name="connsiteX2" fmla="*/ 2947387 w 7182035"/>
                <a:gd name="connsiteY2" fmla="*/ 183678 h 798625"/>
                <a:gd name="connsiteX3" fmla="*/ 4048218 w 7182035"/>
                <a:gd name="connsiteY3" fmla="*/ 15003 h 798625"/>
                <a:gd name="connsiteX4" fmla="*/ 5157927 w 7182035"/>
                <a:gd name="connsiteY4" fmla="*/ 503274 h 798625"/>
                <a:gd name="connsiteX5" fmla="*/ 6090082 w 7182035"/>
                <a:gd name="connsiteY5" fmla="*/ 157045 h 798625"/>
                <a:gd name="connsiteX6" fmla="*/ 7182035 w 7182035"/>
                <a:gd name="connsiteY6" fmla="*/ 609807 h 798625"/>
                <a:gd name="connsiteX0" fmla="*/ 0 w 7182035"/>
                <a:gd name="connsiteY0" fmla="*/ 627696 h 806128"/>
                <a:gd name="connsiteX1" fmla="*/ 1544714 w 7182035"/>
                <a:gd name="connsiteY1" fmla="*/ 778617 h 806128"/>
                <a:gd name="connsiteX2" fmla="*/ 2947387 w 7182035"/>
                <a:gd name="connsiteY2" fmla="*/ 183812 h 806128"/>
                <a:gd name="connsiteX3" fmla="*/ 4048218 w 7182035"/>
                <a:gd name="connsiteY3" fmla="*/ 15137 h 806128"/>
                <a:gd name="connsiteX4" fmla="*/ 5157927 w 7182035"/>
                <a:gd name="connsiteY4" fmla="*/ 503408 h 806128"/>
                <a:gd name="connsiteX5" fmla="*/ 6090082 w 7182035"/>
                <a:gd name="connsiteY5" fmla="*/ 157179 h 806128"/>
                <a:gd name="connsiteX6" fmla="*/ 7182035 w 7182035"/>
                <a:gd name="connsiteY6" fmla="*/ 609941 h 806128"/>
                <a:gd name="connsiteX0" fmla="*/ 0 w 7182035"/>
                <a:gd name="connsiteY0" fmla="*/ 625480 h 803912"/>
                <a:gd name="connsiteX1" fmla="*/ 1544714 w 7182035"/>
                <a:gd name="connsiteY1" fmla="*/ 776401 h 803912"/>
                <a:gd name="connsiteX2" fmla="*/ 2947387 w 7182035"/>
                <a:gd name="connsiteY2" fmla="*/ 181596 h 803912"/>
                <a:gd name="connsiteX3" fmla="*/ 4048218 w 7182035"/>
                <a:gd name="connsiteY3" fmla="*/ 12921 h 803912"/>
                <a:gd name="connsiteX4" fmla="*/ 5140172 w 7182035"/>
                <a:gd name="connsiteY4" fmla="*/ 465681 h 803912"/>
                <a:gd name="connsiteX5" fmla="*/ 6090082 w 7182035"/>
                <a:gd name="connsiteY5" fmla="*/ 154963 h 803912"/>
                <a:gd name="connsiteX6" fmla="*/ 7182035 w 7182035"/>
                <a:gd name="connsiteY6" fmla="*/ 607725 h 803912"/>
                <a:gd name="connsiteX0" fmla="*/ 0 w 7182035"/>
                <a:gd name="connsiteY0" fmla="*/ 657355 h 835787"/>
                <a:gd name="connsiteX1" fmla="*/ 1544714 w 7182035"/>
                <a:gd name="connsiteY1" fmla="*/ 808276 h 835787"/>
                <a:gd name="connsiteX2" fmla="*/ 2947387 w 7182035"/>
                <a:gd name="connsiteY2" fmla="*/ 213471 h 835787"/>
                <a:gd name="connsiteX3" fmla="*/ 4048218 w 7182035"/>
                <a:gd name="connsiteY3" fmla="*/ 44796 h 835787"/>
                <a:gd name="connsiteX4" fmla="*/ 5015885 w 7182035"/>
                <a:gd name="connsiteY4" fmla="*/ 9284 h 835787"/>
                <a:gd name="connsiteX5" fmla="*/ 6090082 w 7182035"/>
                <a:gd name="connsiteY5" fmla="*/ 186838 h 835787"/>
                <a:gd name="connsiteX6" fmla="*/ 7182035 w 7182035"/>
                <a:gd name="connsiteY6" fmla="*/ 639600 h 835787"/>
                <a:gd name="connsiteX0" fmla="*/ 0 w 7182035"/>
                <a:gd name="connsiteY0" fmla="*/ 795979 h 974411"/>
                <a:gd name="connsiteX1" fmla="*/ 1544714 w 7182035"/>
                <a:gd name="connsiteY1" fmla="*/ 946900 h 974411"/>
                <a:gd name="connsiteX2" fmla="*/ 2947387 w 7182035"/>
                <a:gd name="connsiteY2" fmla="*/ 352095 h 974411"/>
                <a:gd name="connsiteX3" fmla="*/ 4057095 w 7182035"/>
                <a:gd name="connsiteY3" fmla="*/ 5867 h 974411"/>
                <a:gd name="connsiteX4" fmla="*/ 5015885 w 7182035"/>
                <a:gd name="connsiteY4" fmla="*/ 147908 h 974411"/>
                <a:gd name="connsiteX5" fmla="*/ 6090082 w 7182035"/>
                <a:gd name="connsiteY5" fmla="*/ 325462 h 974411"/>
                <a:gd name="connsiteX6" fmla="*/ 7182035 w 7182035"/>
                <a:gd name="connsiteY6" fmla="*/ 778224 h 974411"/>
                <a:gd name="connsiteX0" fmla="*/ 0 w 7182035"/>
                <a:gd name="connsiteY0" fmla="*/ 815805 h 994237"/>
                <a:gd name="connsiteX1" fmla="*/ 1544714 w 7182035"/>
                <a:gd name="connsiteY1" fmla="*/ 966726 h 994237"/>
                <a:gd name="connsiteX2" fmla="*/ 2947387 w 7182035"/>
                <a:gd name="connsiteY2" fmla="*/ 371921 h 994237"/>
                <a:gd name="connsiteX3" fmla="*/ 4057095 w 7182035"/>
                <a:gd name="connsiteY3" fmla="*/ 25693 h 994237"/>
                <a:gd name="connsiteX4" fmla="*/ 5131295 w 7182035"/>
                <a:gd name="connsiteY4" fmla="*/ 61202 h 994237"/>
                <a:gd name="connsiteX5" fmla="*/ 6090082 w 7182035"/>
                <a:gd name="connsiteY5" fmla="*/ 345288 h 994237"/>
                <a:gd name="connsiteX6" fmla="*/ 7182035 w 7182035"/>
                <a:gd name="connsiteY6" fmla="*/ 798050 h 994237"/>
                <a:gd name="connsiteX0" fmla="*/ 0 w 7182035"/>
                <a:gd name="connsiteY0" fmla="*/ 821726 h 1000158"/>
                <a:gd name="connsiteX1" fmla="*/ 1544714 w 7182035"/>
                <a:gd name="connsiteY1" fmla="*/ 972647 h 1000158"/>
                <a:gd name="connsiteX2" fmla="*/ 2947387 w 7182035"/>
                <a:gd name="connsiteY2" fmla="*/ 377842 h 1000158"/>
                <a:gd name="connsiteX3" fmla="*/ 4057095 w 7182035"/>
                <a:gd name="connsiteY3" fmla="*/ 31614 h 1000158"/>
                <a:gd name="connsiteX4" fmla="*/ 5131295 w 7182035"/>
                <a:gd name="connsiteY4" fmla="*/ 67123 h 1000158"/>
                <a:gd name="connsiteX5" fmla="*/ 5974673 w 7182035"/>
                <a:gd name="connsiteY5" fmla="*/ 484374 h 1000158"/>
                <a:gd name="connsiteX6" fmla="*/ 7182035 w 7182035"/>
                <a:gd name="connsiteY6" fmla="*/ 803971 h 1000158"/>
                <a:gd name="connsiteX0" fmla="*/ 0 w 5974696"/>
                <a:gd name="connsiteY0" fmla="*/ 821726 h 1079179"/>
                <a:gd name="connsiteX1" fmla="*/ 1544714 w 5974696"/>
                <a:gd name="connsiteY1" fmla="*/ 972647 h 1079179"/>
                <a:gd name="connsiteX2" fmla="*/ 2947387 w 5974696"/>
                <a:gd name="connsiteY2" fmla="*/ 377842 h 1079179"/>
                <a:gd name="connsiteX3" fmla="*/ 4057095 w 5974696"/>
                <a:gd name="connsiteY3" fmla="*/ 31614 h 1079179"/>
                <a:gd name="connsiteX4" fmla="*/ 5131295 w 5974696"/>
                <a:gd name="connsiteY4" fmla="*/ 67123 h 1079179"/>
                <a:gd name="connsiteX5" fmla="*/ 5974673 w 5974696"/>
                <a:gd name="connsiteY5" fmla="*/ 484374 h 1079179"/>
                <a:gd name="connsiteX6" fmla="*/ 5166804 w 5974696"/>
                <a:gd name="connsiteY6" fmla="*/ 1079179 h 1079179"/>
                <a:gd name="connsiteX0" fmla="*/ 0 w 6205511"/>
                <a:gd name="connsiteY0" fmla="*/ 827306 h 1084759"/>
                <a:gd name="connsiteX1" fmla="*/ 1544714 w 6205511"/>
                <a:gd name="connsiteY1" fmla="*/ 978227 h 1084759"/>
                <a:gd name="connsiteX2" fmla="*/ 2947387 w 6205511"/>
                <a:gd name="connsiteY2" fmla="*/ 383422 h 1084759"/>
                <a:gd name="connsiteX3" fmla="*/ 4057095 w 6205511"/>
                <a:gd name="connsiteY3" fmla="*/ 37194 h 1084759"/>
                <a:gd name="connsiteX4" fmla="*/ 5131295 w 6205511"/>
                <a:gd name="connsiteY4" fmla="*/ 72703 h 1084759"/>
                <a:gd name="connsiteX5" fmla="*/ 6205492 w 6205511"/>
                <a:gd name="connsiteY5" fmla="*/ 596486 h 1084759"/>
                <a:gd name="connsiteX6" fmla="*/ 5166804 w 6205511"/>
                <a:gd name="connsiteY6" fmla="*/ 1084759 h 1084759"/>
                <a:gd name="connsiteX0" fmla="*/ 0 w 6214237"/>
                <a:gd name="connsiteY0" fmla="*/ 827306 h 1005738"/>
                <a:gd name="connsiteX1" fmla="*/ 1544714 w 6214237"/>
                <a:gd name="connsiteY1" fmla="*/ 978227 h 1005738"/>
                <a:gd name="connsiteX2" fmla="*/ 2947387 w 6214237"/>
                <a:gd name="connsiteY2" fmla="*/ 383422 h 1005738"/>
                <a:gd name="connsiteX3" fmla="*/ 4057095 w 6214237"/>
                <a:gd name="connsiteY3" fmla="*/ 37194 h 1005738"/>
                <a:gd name="connsiteX4" fmla="*/ 5131295 w 6214237"/>
                <a:gd name="connsiteY4" fmla="*/ 72703 h 1005738"/>
                <a:gd name="connsiteX5" fmla="*/ 6205492 w 6214237"/>
                <a:gd name="connsiteY5" fmla="*/ 596486 h 1005738"/>
                <a:gd name="connsiteX6" fmla="*/ 4518734 w 6214237"/>
                <a:gd name="connsiteY6" fmla="*/ 853939 h 1005738"/>
                <a:gd name="connsiteX0" fmla="*/ 0 w 6214237"/>
                <a:gd name="connsiteY0" fmla="*/ 827306 h 1052250"/>
                <a:gd name="connsiteX1" fmla="*/ 1544714 w 6214237"/>
                <a:gd name="connsiteY1" fmla="*/ 978227 h 1052250"/>
                <a:gd name="connsiteX2" fmla="*/ 2947387 w 6214237"/>
                <a:gd name="connsiteY2" fmla="*/ 383422 h 1052250"/>
                <a:gd name="connsiteX3" fmla="*/ 4057095 w 6214237"/>
                <a:gd name="connsiteY3" fmla="*/ 37194 h 1052250"/>
                <a:gd name="connsiteX4" fmla="*/ 5131295 w 6214237"/>
                <a:gd name="connsiteY4" fmla="*/ 72703 h 1052250"/>
                <a:gd name="connsiteX5" fmla="*/ 6205492 w 6214237"/>
                <a:gd name="connsiteY5" fmla="*/ 596486 h 1052250"/>
                <a:gd name="connsiteX6" fmla="*/ 4518734 w 6214237"/>
                <a:gd name="connsiteY6" fmla="*/ 853939 h 1052250"/>
                <a:gd name="connsiteX0" fmla="*/ 0 w 6205981"/>
                <a:gd name="connsiteY0" fmla="*/ 827306 h 1150593"/>
                <a:gd name="connsiteX1" fmla="*/ 1544714 w 6205981"/>
                <a:gd name="connsiteY1" fmla="*/ 978227 h 1150593"/>
                <a:gd name="connsiteX2" fmla="*/ 2947387 w 6205981"/>
                <a:gd name="connsiteY2" fmla="*/ 383422 h 1150593"/>
                <a:gd name="connsiteX3" fmla="*/ 4057095 w 6205981"/>
                <a:gd name="connsiteY3" fmla="*/ 37194 h 1150593"/>
                <a:gd name="connsiteX4" fmla="*/ 5131295 w 6205981"/>
                <a:gd name="connsiteY4" fmla="*/ 72703 h 1150593"/>
                <a:gd name="connsiteX5" fmla="*/ 6205492 w 6205981"/>
                <a:gd name="connsiteY5" fmla="*/ 596486 h 1150593"/>
                <a:gd name="connsiteX6" fmla="*/ 4998129 w 6205981"/>
                <a:gd name="connsiteY6" fmla="*/ 969349 h 1150593"/>
                <a:gd name="connsiteX0" fmla="*/ 0 w 5806870"/>
                <a:gd name="connsiteY0" fmla="*/ 831362 h 1166669"/>
                <a:gd name="connsiteX1" fmla="*/ 1544714 w 5806870"/>
                <a:gd name="connsiteY1" fmla="*/ 982283 h 1166669"/>
                <a:gd name="connsiteX2" fmla="*/ 2947387 w 5806870"/>
                <a:gd name="connsiteY2" fmla="*/ 387478 h 1166669"/>
                <a:gd name="connsiteX3" fmla="*/ 4057095 w 5806870"/>
                <a:gd name="connsiteY3" fmla="*/ 41250 h 1166669"/>
                <a:gd name="connsiteX4" fmla="*/ 5131295 w 5806870"/>
                <a:gd name="connsiteY4" fmla="*/ 76759 h 1166669"/>
                <a:gd name="connsiteX5" fmla="*/ 5805997 w 5806870"/>
                <a:gd name="connsiteY5" fmla="*/ 671563 h 1166669"/>
                <a:gd name="connsiteX6" fmla="*/ 4998129 w 5806870"/>
                <a:gd name="connsiteY6" fmla="*/ 973405 h 1166669"/>
                <a:gd name="connsiteX0" fmla="*/ 0 w 5806034"/>
                <a:gd name="connsiteY0" fmla="*/ 831362 h 1181767"/>
                <a:gd name="connsiteX1" fmla="*/ 1544714 w 5806034"/>
                <a:gd name="connsiteY1" fmla="*/ 982283 h 1181767"/>
                <a:gd name="connsiteX2" fmla="*/ 2947387 w 5806034"/>
                <a:gd name="connsiteY2" fmla="*/ 387478 h 1181767"/>
                <a:gd name="connsiteX3" fmla="*/ 4057095 w 5806034"/>
                <a:gd name="connsiteY3" fmla="*/ 41250 h 1181767"/>
                <a:gd name="connsiteX4" fmla="*/ 5131295 w 5806034"/>
                <a:gd name="connsiteY4" fmla="*/ 76759 h 1181767"/>
                <a:gd name="connsiteX5" fmla="*/ 5805997 w 5806034"/>
                <a:gd name="connsiteY5" fmla="*/ 671563 h 1181767"/>
                <a:gd name="connsiteX6" fmla="*/ 4998129 w 5806034"/>
                <a:gd name="connsiteY6" fmla="*/ 973405 h 1181767"/>
                <a:gd name="connsiteX0" fmla="*/ 0 w 5806034"/>
                <a:gd name="connsiteY0" fmla="*/ 831362 h 1181767"/>
                <a:gd name="connsiteX1" fmla="*/ 1544714 w 5806034"/>
                <a:gd name="connsiteY1" fmla="*/ 982283 h 1181767"/>
                <a:gd name="connsiteX2" fmla="*/ 2947387 w 5806034"/>
                <a:gd name="connsiteY2" fmla="*/ 387478 h 1181767"/>
                <a:gd name="connsiteX3" fmla="*/ 4057095 w 5806034"/>
                <a:gd name="connsiteY3" fmla="*/ 41250 h 1181767"/>
                <a:gd name="connsiteX4" fmla="*/ 5131295 w 5806034"/>
                <a:gd name="connsiteY4" fmla="*/ 76759 h 1181767"/>
                <a:gd name="connsiteX5" fmla="*/ 5805997 w 5806034"/>
                <a:gd name="connsiteY5" fmla="*/ 671563 h 1181767"/>
                <a:gd name="connsiteX6" fmla="*/ 4998129 w 5806034"/>
                <a:gd name="connsiteY6" fmla="*/ 973405 h 118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6034" h="1181767">
                  <a:moveTo>
                    <a:pt x="0" y="831362"/>
                  </a:moveTo>
                  <a:cubicBezTo>
                    <a:pt x="865573" y="812865"/>
                    <a:pt x="1053483" y="1056264"/>
                    <a:pt x="1544714" y="982283"/>
                  </a:cubicBezTo>
                  <a:cubicBezTo>
                    <a:pt x="2035945" y="908302"/>
                    <a:pt x="2528657" y="544317"/>
                    <a:pt x="2947387" y="387478"/>
                  </a:cubicBezTo>
                  <a:cubicBezTo>
                    <a:pt x="3366117" y="230639"/>
                    <a:pt x="3693110" y="93036"/>
                    <a:pt x="4057095" y="41250"/>
                  </a:cubicBezTo>
                  <a:cubicBezTo>
                    <a:pt x="4421080" y="-10536"/>
                    <a:pt x="4839811" y="-28293"/>
                    <a:pt x="5131295" y="76759"/>
                  </a:cubicBezTo>
                  <a:cubicBezTo>
                    <a:pt x="5422779" y="181811"/>
                    <a:pt x="5810436" y="433345"/>
                    <a:pt x="5805997" y="671563"/>
                  </a:cubicBezTo>
                  <a:cubicBezTo>
                    <a:pt x="5801558" y="909781"/>
                    <a:pt x="5674312" y="1491270"/>
                    <a:pt x="4998129" y="973405"/>
                  </a:cubicBezTo>
                </a:path>
              </a:pathLst>
            </a:custGeom>
            <a:noFill/>
            <a:ln w="14922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46">
              <a:extLst>
                <a:ext uri="{FF2B5EF4-FFF2-40B4-BE49-F238E27FC236}">
                  <a16:creationId xmlns:a16="http://schemas.microsoft.com/office/drawing/2014/main" id="{DB3425FE-CA86-4B71-B8F0-B2EA283772EE}"/>
                </a:ext>
              </a:extLst>
            </p:cNvPr>
            <p:cNvGrpSpPr/>
            <p:nvPr/>
          </p:nvGrpSpPr>
          <p:grpSpPr>
            <a:xfrm rot="20377220">
              <a:off x="7124655" y="3995676"/>
              <a:ext cx="523783" cy="548936"/>
              <a:chOff x="2617433" y="2610035"/>
              <a:chExt cx="523783" cy="548936"/>
            </a:xfrm>
          </p:grpSpPr>
          <p:cxnSp>
            <p:nvCxnSpPr>
              <p:cNvPr id="48" name="Straight Arrow Connector 47">
                <a:extLst>
                  <a:ext uri="{FF2B5EF4-FFF2-40B4-BE49-F238E27FC236}">
                    <a16:creationId xmlns:a16="http://schemas.microsoft.com/office/drawing/2014/main" id="{4A53CD00-9716-41CD-9F17-050692C86548}"/>
                  </a:ext>
                </a:extLst>
              </p:cNvPr>
              <p:cNvCxnSpPr>
                <a:cxnSpLocks/>
              </p:cNvCxnSpPr>
              <p:nvPr/>
            </p:nvCxnSpPr>
            <p:spPr>
              <a:xfrm flipV="1">
                <a:off x="2769833" y="2610035"/>
                <a:ext cx="0" cy="346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DB96B05-9503-4E8B-BEED-A4072F1425F3}"/>
                  </a:ext>
                </a:extLst>
              </p:cNvPr>
              <p:cNvCxnSpPr>
                <a:cxnSpLocks/>
              </p:cNvCxnSpPr>
              <p:nvPr/>
            </p:nvCxnSpPr>
            <p:spPr>
              <a:xfrm>
                <a:off x="2769833" y="2956264"/>
                <a:ext cx="371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364A6F2-15E4-4FC6-8A35-0B09DD14D76C}"/>
                  </a:ext>
                </a:extLst>
              </p:cNvPr>
              <p:cNvCxnSpPr>
                <a:cxnSpLocks/>
              </p:cNvCxnSpPr>
              <p:nvPr/>
            </p:nvCxnSpPr>
            <p:spPr>
              <a:xfrm flipH="1">
                <a:off x="2617433" y="2956264"/>
                <a:ext cx="152400" cy="202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6BEEEFDE-31F0-417A-AAFF-0D4FEEC31CD2}"/>
                </a:ext>
              </a:extLst>
            </p:cNvPr>
            <p:cNvGrpSpPr/>
            <p:nvPr/>
          </p:nvGrpSpPr>
          <p:grpSpPr>
            <a:xfrm rot="20554572">
              <a:off x="8553962" y="3353289"/>
              <a:ext cx="523783" cy="548936"/>
              <a:chOff x="2617433" y="2610035"/>
              <a:chExt cx="523783" cy="548936"/>
            </a:xfrm>
          </p:grpSpPr>
          <p:cxnSp>
            <p:nvCxnSpPr>
              <p:cNvPr id="52" name="Straight Arrow Connector 51">
                <a:extLst>
                  <a:ext uri="{FF2B5EF4-FFF2-40B4-BE49-F238E27FC236}">
                    <a16:creationId xmlns:a16="http://schemas.microsoft.com/office/drawing/2014/main" id="{957621C3-E301-4DEF-8025-DC4183A7EF2B}"/>
                  </a:ext>
                </a:extLst>
              </p:cNvPr>
              <p:cNvCxnSpPr>
                <a:cxnSpLocks/>
              </p:cNvCxnSpPr>
              <p:nvPr/>
            </p:nvCxnSpPr>
            <p:spPr>
              <a:xfrm flipV="1">
                <a:off x="2769833" y="2610035"/>
                <a:ext cx="0" cy="346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B077AB5-17F1-46CC-AA60-D59C6324C43E}"/>
                  </a:ext>
                </a:extLst>
              </p:cNvPr>
              <p:cNvCxnSpPr>
                <a:cxnSpLocks/>
              </p:cNvCxnSpPr>
              <p:nvPr/>
            </p:nvCxnSpPr>
            <p:spPr>
              <a:xfrm>
                <a:off x="2769833" y="2956264"/>
                <a:ext cx="371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1D1C7752-5BC8-40A0-A3A9-F4FFE592287C}"/>
                  </a:ext>
                </a:extLst>
              </p:cNvPr>
              <p:cNvCxnSpPr>
                <a:cxnSpLocks/>
              </p:cNvCxnSpPr>
              <p:nvPr/>
            </p:nvCxnSpPr>
            <p:spPr>
              <a:xfrm flipH="1">
                <a:off x="2617433" y="2956264"/>
                <a:ext cx="152400" cy="202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9ED2A8A9-2CD5-434A-A690-39C31EB66FA7}"/>
                </a:ext>
              </a:extLst>
            </p:cNvPr>
            <p:cNvGrpSpPr/>
            <p:nvPr/>
          </p:nvGrpSpPr>
          <p:grpSpPr>
            <a:xfrm rot="1694051">
              <a:off x="10606182" y="3289181"/>
              <a:ext cx="523783" cy="548936"/>
              <a:chOff x="2617433" y="2610035"/>
              <a:chExt cx="523783" cy="548936"/>
            </a:xfrm>
          </p:grpSpPr>
          <p:cxnSp>
            <p:nvCxnSpPr>
              <p:cNvPr id="56" name="Straight Arrow Connector 55">
                <a:extLst>
                  <a:ext uri="{FF2B5EF4-FFF2-40B4-BE49-F238E27FC236}">
                    <a16:creationId xmlns:a16="http://schemas.microsoft.com/office/drawing/2014/main" id="{D02EF70F-EC73-4313-83F1-35C870B2CB8C}"/>
                  </a:ext>
                </a:extLst>
              </p:cNvPr>
              <p:cNvCxnSpPr>
                <a:cxnSpLocks/>
              </p:cNvCxnSpPr>
              <p:nvPr/>
            </p:nvCxnSpPr>
            <p:spPr>
              <a:xfrm flipV="1">
                <a:off x="2769833" y="2610035"/>
                <a:ext cx="0" cy="346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6474B296-5D5C-4FAF-8278-C840828ECA23}"/>
                  </a:ext>
                </a:extLst>
              </p:cNvPr>
              <p:cNvCxnSpPr>
                <a:cxnSpLocks/>
              </p:cNvCxnSpPr>
              <p:nvPr/>
            </p:nvCxnSpPr>
            <p:spPr>
              <a:xfrm>
                <a:off x="2769833" y="2956264"/>
                <a:ext cx="371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7D87E69-2721-48F9-9DFE-478B11D9C03B}"/>
                  </a:ext>
                </a:extLst>
              </p:cNvPr>
              <p:cNvCxnSpPr>
                <a:cxnSpLocks/>
              </p:cNvCxnSpPr>
              <p:nvPr/>
            </p:nvCxnSpPr>
            <p:spPr>
              <a:xfrm flipH="1">
                <a:off x="2617433" y="2956264"/>
                <a:ext cx="152400" cy="202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0708AF79-B144-41D9-93BD-E5DA495D3CB3}"/>
                </a:ext>
              </a:extLst>
            </p:cNvPr>
            <p:cNvGrpSpPr/>
            <p:nvPr/>
          </p:nvGrpSpPr>
          <p:grpSpPr>
            <a:xfrm rot="12587798">
              <a:off x="10128266" y="4178424"/>
              <a:ext cx="523783" cy="548936"/>
              <a:chOff x="2617433" y="2610035"/>
              <a:chExt cx="523783" cy="548936"/>
            </a:xfrm>
          </p:grpSpPr>
          <p:cxnSp>
            <p:nvCxnSpPr>
              <p:cNvPr id="60" name="Straight Arrow Connector 59">
                <a:extLst>
                  <a:ext uri="{FF2B5EF4-FFF2-40B4-BE49-F238E27FC236}">
                    <a16:creationId xmlns:a16="http://schemas.microsoft.com/office/drawing/2014/main" id="{6FE403F7-F660-4A1D-98C8-00A94D651046}"/>
                  </a:ext>
                </a:extLst>
              </p:cNvPr>
              <p:cNvCxnSpPr>
                <a:cxnSpLocks/>
              </p:cNvCxnSpPr>
              <p:nvPr/>
            </p:nvCxnSpPr>
            <p:spPr>
              <a:xfrm flipV="1">
                <a:off x="2769833" y="2610035"/>
                <a:ext cx="0" cy="346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7B6E1AE3-7503-4327-9806-58A887F12CD9}"/>
                  </a:ext>
                </a:extLst>
              </p:cNvPr>
              <p:cNvCxnSpPr>
                <a:cxnSpLocks/>
              </p:cNvCxnSpPr>
              <p:nvPr/>
            </p:nvCxnSpPr>
            <p:spPr>
              <a:xfrm>
                <a:off x="2769833" y="2956264"/>
                <a:ext cx="371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7AD1F4D5-A9FA-49F0-ABE4-67C96C6EE61F}"/>
                  </a:ext>
                </a:extLst>
              </p:cNvPr>
              <p:cNvCxnSpPr>
                <a:cxnSpLocks/>
              </p:cNvCxnSpPr>
              <p:nvPr/>
            </p:nvCxnSpPr>
            <p:spPr>
              <a:xfrm flipH="1">
                <a:off x="2617433" y="2956264"/>
                <a:ext cx="152400" cy="202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DF647B82-CB93-4BD6-B7B7-5E188D6001C9}"/>
                </a:ext>
              </a:extLst>
            </p:cNvPr>
            <p:cNvCxnSpPr>
              <a:cxnSpLocks/>
            </p:cNvCxnSpPr>
            <p:nvPr/>
          </p:nvCxnSpPr>
          <p:spPr>
            <a:xfrm>
              <a:off x="5500198" y="4294371"/>
              <a:ext cx="1808700" cy="81171"/>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1EE271E1-FAD6-43B1-80ED-ED50A0DD2B63}"/>
                </a:ext>
              </a:extLst>
            </p:cNvPr>
            <p:cNvCxnSpPr>
              <a:cxnSpLocks/>
            </p:cNvCxnSpPr>
            <p:nvPr/>
          </p:nvCxnSpPr>
          <p:spPr>
            <a:xfrm flipV="1">
              <a:off x="7308898" y="3728252"/>
              <a:ext cx="1406816" cy="642840"/>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FF134DB3-6591-43B6-B383-757E3976D991}"/>
                </a:ext>
              </a:extLst>
            </p:cNvPr>
            <p:cNvCxnSpPr>
              <a:cxnSpLocks/>
            </p:cNvCxnSpPr>
            <p:nvPr/>
          </p:nvCxnSpPr>
          <p:spPr>
            <a:xfrm flipV="1">
              <a:off x="8732074" y="3562196"/>
              <a:ext cx="2021741" cy="160325"/>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04E05119-BD4A-4C9F-9456-00E9508E68C2}"/>
                </a:ext>
              </a:extLst>
            </p:cNvPr>
            <p:cNvCxnSpPr>
              <a:cxnSpLocks/>
              <a:endCxn id="46" idx="6"/>
            </p:cNvCxnSpPr>
            <p:nvPr/>
          </p:nvCxnSpPr>
          <p:spPr>
            <a:xfrm flipH="1">
              <a:off x="10498327" y="3563839"/>
              <a:ext cx="239334" cy="872575"/>
            </a:xfrm>
            <a:prstGeom prst="line">
              <a:avLst/>
            </a:prstGeom>
            <a:ln w="19050">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1C8833C4-DF39-4DE4-A147-3CCAD825A064}"/>
                    </a:ext>
                  </a:extLst>
                </p:cNvPr>
                <p:cNvSpPr txBox="1"/>
                <p:nvPr/>
              </p:nvSpPr>
              <p:spPr>
                <a:xfrm>
                  <a:off x="5349867" y="3617805"/>
                  <a:ext cx="2975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𝒑</m:t>
                            </m:r>
                          </m:e>
                          <m:sub>
                            <m:r>
                              <a:rPr lang="en-US" b="0" i="1" smtClean="0">
                                <a:latin typeface="Cambria Math" panose="02040503050406030204" pitchFamily="18" charset="0"/>
                              </a:rPr>
                              <m:t>1</m:t>
                            </m:r>
                          </m:sub>
                        </m:sSub>
                      </m:oMath>
                    </m:oMathPara>
                  </a14:m>
                  <a:endParaRPr lang="en-US" dirty="0"/>
                </a:p>
              </p:txBody>
            </p:sp>
          </mc:Choice>
          <mc:Fallback xmlns="">
            <p:sp>
              <p:nvSpPr>
                <p:cNvPr id="64" name="TextBox 63">
                  <a:extLst>
                    <a:ext uri="{FF2B5EF4-FFF2-40B4-BE49-F238E27FC236}">
                      <a16:creationId xmlns:a16="http://schemas.microsoft.com/office/drawing/2014/main" id="{1C8833C4-DF39-4DE4-A147-3CCAD825A064}"/>
                    </a:ext>
                  </a:extLst>
                </p:cNvPr>
                <p:cNvSpPr txBox="1">
                  <a:spLocks noRot="1" noChangeAspect="1" noMove="1" noResize="1" noEditPoints="1" noAdjustHandles="1" noChangeArrowheads="1" noChangeShapeType="1" noTextEdit="1"/>
                </p:cNvSpPr>
                <p:nvPr/>
              </p:nvSpPr>
              <p:spPr>
                <a:xfrm>
                  <a:off x="5349867" y="3617805"/>
                  <a:ext cx="297582" cy="276999"/>
                </a:xfrm>
                <a:prstGeom prst="rect">
                  <a:avLst/>
                </a:prstGeom>
                <a:blipFill>
                  <a:blip r:embed="rId3"/>
                  <a:stretch>
                    <a:fillRect l="-20833" r="-8333" b="-239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F381AFEE-6873-4DDD-AFAF-BE58867B5097}"/>
                    </a:ext>
                  </a:extLst>
                </p:cNvPr>
                <p:cNvSpPr txBox="1"/>
                <p:nvPr/>
              </p:nvSpPr>
              <p:spPr>
                <a:xfrm>
                  <a:off x="7025586" y="3661350"/>
                  <a:ext cx="3029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𝒑</m:t>
                            </m:r>
                          </m:e>
                          <m:sub>
                            <m:r>
                              <a:rPr lang="en-US" b="0" i="1" smtClean="0">
                                <a:latin typeface="Cambria Math" panose="02040503050406030204" pitchFamily="18" charset="0"/>
                              </a:rPr>
                              <m:t>2</m:t>
                            </m:r>
                          </m:sub>
                        </m:sSub>
                      </m:oMath>
                    </m:oMathPara>
                  </a14:m>
                  <a:endParaRPr lang="en-US" dirty="0"/>
                </a:p>
              </p:txBody>
            </p:sp>
          </mc:Choice>
          <mc:Fallback xmlns="">
            <p:sp>
              <p:nvSpPr>
                <p:cNvPr id="65" name="TextBox 64">
                  <a:extLst>
                    <a:ext uri="{FF2B5EF4-FFF2-40B4-BE49-F238E27FC236}">
                      <a16:creationId xmlns:a16="http://schemas.microsoft.com/office/drawing/2014/main" id="{F381AFEE-6873-4DDD-AFAF-BE58867B5097}"/>
                    </a:ext>
                  </a:extLst>
                </p:cNvPr>
                <p:cNvSpPr txBox="1">
                  <a:spLocks noRot="1" noChangeAspect="1" noMove="1" noResize="1" noEditPoints="1" noAdjustHandles="1" noChangeArrowheads="1" noChangeShapeType="1" noTextEdit="1"/>
                </p:cNvSpPr>
                <p:nvPr/>
              </p:nvSpPr>
              <p:spPr>
                <a:xfrm>
                  <a:off x="7025586" y="3661350"/>
                  <a:ext cx="302903" cy="276999"/>
                </a:xfrm>
                <a:prstGeom prst="rect">
                  <a:avLst/>
                </a:prstGeom>
                <a:blipFill>
                  <a:blip r:embed="rId4"/>
                  <a:stretch>
                    <a:fillRect l="-20000" r="-8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484BB11A-E5E6-4DE0-9880-7289AAEBD7CA}"/>
                    </a:ext>
                  </a:extLst>
                </p:cNvPr>
                <p:cNvSpPr txBox="1"/>
                <p:nvPr/>
              </p:nvSpPr>
              <p:spPr>
                <a:xfrm>
                  <a:off x="8402741" y="2967896"/>
                  <a:ext cx="3029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𝒑</m:t>
                            </m:r>
                          </m:e>
                          <m:sub>
                            <m:r>
                              <a:rPr lang="en-US" b="0" i="1" smtClean="0">
                                <a:latin typeface="Cambria Math" panose="02040503050406030204" pitchFamily="18" charset="0"/>
                              </a:rPr>
                              <m:t>3</m:t>
                            </m:r>
                          </m:sub>
                        </m:sSub>
                      </m:oMath>
                    </m:oMathPara>
                  </a14:m>
                  <a:endParaRPr lang="en-US" dirty="0"/>
                </a:p>
              </p:txBody>
            </p:sp>
          </mc:Choice>
          <mc:Fallback xmlns="">
            <p:sp>
              <p:nvSpPr>
                <p:cNvPr id="66" name="TextBox 65">
                  <a:extLst>
                    <a:ext uri="{FF2B5EF4-FFF2-40B4-BE49-F238E27FC236}">
                      <a16:creationId xmlns:a16="http://schemas.microsoft.com/office/drawing/2014/main" id="{484BB11A-E5E6-4DE0-9880-7289AAEBD7CA}"/>
                    </a:ext>
                  </a:extLst>
                </p:cNvPr>
                <p:cNvSpPr txBox="1">
                  <a:spLocks noRot="1" noChangeAspect="1" noMove="1" noResize="1" noEditPoints="1" noAdjustHandles="1" noChangeArrowheads="1" noChangeShapeType="1" noTextEdit="1"/>
                </p:cNvSpPr>
                <p:nvPr/>
              </p:nvSpPr>
              <p:spPr>
                <a:xfrm>
                  <a:off x="8402741" y="2967896"/>
                  <a:ext cx="302903" cy="276999"/>
                </a:xfrm>
                <a:prstGeom prst="rect">
                  <a:avLst/>
                </a:prstGeom>
                <a:blipFill>
                  <a:blip r:embed="rId5"/>
                  <a:stretch>
                    <a:fillRect l="-20000" r="-8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0E80C39D-9AF4-4306-9871-17898B14FE6B}"/>
                    </a:ext>
                  </a:extLst>
                </p:cNvPr>
                <p:cNvSpPr txBox="1"/>
                <p:nvPr/>
              </p:nvSpPr>
              <p:spPr>
                <a:xfrm>
                  <a:off x="5406184" y="4450785"/>
                  <a:ext cx="3152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𝑹</m:t>
                            </m:r>
                          </m:e>
                          <m:sub>
                            <m:r>
                              <a:rPr lang="en-US" b="0" i="1" smtClean="0">
                                <a:latin typeface="Cambria Math" panose="02040503050406030204" pitchFamily="18" charset="0"/>
                              </a:rPr>
                              <m:t>1</m:t>
                            </m:r>
                          </m:sub>
                        </m:sSub>
                      </m:oMath>
                    </m:oMathPara>
                  </a14:m>
                  <a:endParaRPr lang="en-US" dirty="0"/>
                </a:p>
              </p:txBody>
            </p:sp>
          </mc:Choice>
          <mc:Fallback xmlns="">
            <p:sp>
              <p:nvSpPr>
                <p:cNvPr id="68" name="TextBox 67">
                  <a:extLst>
                    <a:ext uri="{FF2B5EF4-FFF2-40B4-BE49-F238E27FC236}">
                      <a16:creationId xmlns:a16="http://schemas.microsoft.com/office/drawing/2014/main" id="{0E80C39D-9AF4-4306-9871-17898B14FE6B}"/>
                    </a:ext>
                  </a:extLst>
                </p:cNvPr>
                <p:cNvSpPr txBox="1">
                  <a:spLocks noRot="1" noChangeAspect="1" noMove="1" noResize="1" noEditPoints="1" noAdjustHandles="1" noChangeArrowheads="1" noChangeShapeType="1" noTextEdit="1"/>
                </p:cNvSpPr>
                <p:nvPr/>
              </p:nvSpPr>
              <p:spPr>
                <a:xfrm>
                  <a:off x="5406184" y="4450785"/>
                  <a:ext cx="315214" cy="276999"/>
                </a:xfrm>
                <a:prstGeom prst="rect">
                  <a:avLst/>
                </a:prstGeom>
                <a:blipFill>
                  <a:blip r:embed="rId6"/>
                  <a:stretch>
                    <a:fillRect l="-19231" r="-3846"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989FE1D9-A44B-41EB-9489-EE8F8F784590}"/>
                    </a:ext>
                  </a:extLst>
                </p:cNvPr>
                <p:cNvSpPr txBox="1"/>
                <p:nvPr/>
              </p:nvSpPr>
              <p:spPr>
                <a:xfrm>
                  <a:off x="7341070" y="4470637"/>
                  <a:ext cx="3205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𝑹</m:t>
                            </m:r>
                          </m:e>
                          <m:sub>
                            <m:r>
                              <a:rPr lang="en-US" b="0" i="1" smtClean="0">
                                <a:latin typeface="Cambria Math" panose="02040503050406030204" pitchFamily="18" charset="0"/>
                              </a:rPr>
                              <m:t>2</m:t>
                            </m:r>
                          </m:sub>
                        </m:sSub>
                      </m:oMath>
                    </m:oMathPara>
                  </a14:m>
                  <a:endParaRPr lang="en-US" dirty="0"/>
                </a:p>
              </p:txBody>
            </p:sp>
          </mc:Choice>
          <mc:Fallback xmlns="">
            <p:sp>
              <p:nvSpPr>
                <p:cNvPr id="69" name="TextBox 68">
                  <a:extLst>
                    <a:ext uri="{FF2B5EF4-FFF2-40B4-BE49-F238E27FC236}">
                      <a16:creationId xmlns:a16="http://schemas.microsoft.com/office/drawing/2014/main" id="{989FE1D9-A44B-41EB-9489-EE8F8F784590}"/>
                    </a:ext>
                  </a:extLst>
                </p:cNvPr>
                <p:cNvSpPr txBox="1">
                  <a:spLocks noRot="1" noChangeAspect="1" noMove="1" noResize="1" noEditPoints="1" noAdjustHandles="1" noChangeArrowheads="1" noChangeShapeType="1" noTextEdit="1"/>
                </p:cNvSpPr>
                <p:nvPr/>
              </p:nvSpPr>
              <p:spPr>
                <a:xfrm>
                  <a:off x="7341070" y="4470637"/>
                  <a:ext cx="320536" cy="276999"/>
                </a:xfrm>
                <a:prstGeom prst="rect">
                  <a:avLst/>
                </a:prstGeom>
                <a:blipFill>
                  <a:blip r:embed="rId7"/>
                  <a:stretch>
                    <a:fillRect l="-16981" r="-5660"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ABB9BC42-A08D-4963-8D15-ACF35B638F3D}"/>
                    </a:ext>
                  </a:extLst>
                </p:cNvPr>
                <p:cNvSpPr txBox="1"/>
                <p:nvPr/>
              </p:nvSpPr>
              <p:spPr>
                <a:xfrm>
                  <a:off x="8729979" y="3922772"/>
                  <a:ext cx="32053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𝑹</m:t>
                            </m:r>
                          </m:e>
                          <m:sub>
                            <m:r>
                              <a:rPr lang="en-US" b="0" i="1" smtClean="0">
                                <a:latin typeface="Cambria Math" panose="02040503050406030204" pitchFamily="18" charset="0"/>
                              </a:rPr>
                              <m:t>3</m:t>
                            </m:r>
                          </m:sub>
                        </m:sSub>
                      </m:oMath>
                    </m:oMathPara>
                  </a14:m>
                  <a:endParaRPr lang="en-US" dirty="0"/>
                </a:p>
              </p:txBody>
            </p:sp>
          </mc:Choice>
          <mc:Fallback xmlns="">
            <p:sp>
              <p:nvSpPr>
                <p:cNvPr id="71" name="TextBox 70">
                  <a:extLst>
                    <a:ext uri="{FF2B5EF4-FFF2-40B4-BE49-F238E27FC236}">
                      <a16:creationId xmlns:a16="http://schemas.microsoft.com/office/drawing/2014/main" id="{ABB9BC42-A08D-4963-8D15-ACF35B638F3D}"/>
                    </a:ext>
                  </a:extLst>
                </p:cNvPr>
                <p:cNvSpPr txBox="1">
                  <a:spLocks noRot="1" noChangeAspect="1" noMove="1" noResize="1" noEditPoints="1" noAdjustHandles="1" noChangeArrowheads="1" noChangeShapeType="1" noTextEdit="1"/>
                </p:cNvSpPr>
                <p:nvPr/>
              </p:nvSpPr>
              <p:spPr>
                <a:xfrm>
                  <a:off x="8729979" y="3922772"/>
                  <a:ext cx="320537" cy="276999"/>
                </a:xfrm>
                <a:prstGeom prst="rect">
                  <a:avLst/>
                </a:prstGeom>
                <a:blipFill>
                  <a:blip r:embed="rId8"/>
                  <a:stretch>
                    <a:fillRect l="-16981" r="-5660" b="-15217"/>
                  </a:stretch>
                </a:blipFill>
              </p:spPr>
              <p:txBody>
                <a:bodyPr/>
                <a:lstStyle/>
                <a:p>
                  <a:r>
                    <a:rPr lang="en-US">
                      <a:noFill/>
                    </a:rPr>
                    <a:t> </a:t>
                  </a:r>
                </a:p>
              </p:txBody>
            </p:sp>
          </mc:Fallback>
        </mc:AlternateContent>
      </p:grpSp>
      <p:grpSp>
        <p:nvGrpSpPr>
          <p:cNvPr id="6" name="Group 5">
            <a:extLst>
              <a:ext uri="{FF2B5EF4-FFF2-40B4-BE49-F238E27FC236}">
                <a16:creationId xmlns:a16="http://schemas.microsoft.com/office/drawing/2014/main" id="{79A676ED-265D-4996-A521-51B8E07ED0B0}"/>
              </a:ext>
            </a:extLst>
          </p:cNvPr>
          <p:cNvGrpSpPr/>
          <p:nvPr/>
        </p:nvGrpSpPr>
        <p:grpSpPr>
          <a:xfrm>
            <a:off x="5480668" y="1504514"/>
            <a:ext cx="5846465" cy="1393396"/>
            <a:chOff x="5480668" y="1504514"/>
            <a:chExt cx="5846465" cy="1393396"/>
          </a:xfrm>
        </p:grpSpPr>
        <p:sp>
          <p:nvSpPr>
            <p:cNvPr id="18" name="Freeform: Shape 17">
              <a:extLst>
                <a:ext uri="{FF2B5EF4-FFF2-40B4-BE49-F238E27FC236}">
                  <a16:creationId xmlns:a16="http://schemas.microsoft.com/office/drawing/2014/main" id="{28C0CA41-992A-45BD-9802-B32528A7AF41}"/>
                </a:ext>
              </a:extLst>
            </p:cNvPr>
            <p:cNvSpPr/>
            <p:nvPr/>
          </p:nvSpPr>
          <p:spPr>
            <a:xfrm>
              <a:off x="5480668" y="1583667"/>
              <a:ext cx="5806034" cy="1181767"/>
            </a:xfrm>
            <a:custGeom>
              <a:avLst/>
              <a:gdLst>
                <a:gd name="connsiteX0" fmla="*/ 0 w 7182035"/>
                <a:gd name="connsiteY0" fmla="*/ 774074 h 1000704"/>
                <a:gd name="connsiteX1" fmla="*/ 2166152 w 7182035"/>
                <a:gd name="connsiteY1" fmla="*/ 978260 h 1000704"/>
                <a:gd name="connsiteX2" fmla="*/ 2716567 w 7182035"/>
                <a:gd name="connsiteY2" fmla="*/ 303557 h 1000704"/>
                <a:gd name="connsiteX3" fmla="*/ 4048218 w 7182035"/>
                <a:gd name="connsiteY3" fmla="*/ 10594 h 1000704"/>
                <a:gd name="connsiteX4" fmla="*/ 5157927 w 7182035"/>
                <a:gd name="connsiteY4" fmla="*/ 649786 h 1000704"/>
                <a:gd name="connsiteX5" fmla="*/ 6090082 w 7182035"/>
                <a:gd name="connsiteY5" fmla="*/ 303557 h 1000704"/>
                <a:gd name="connsiteX6" fmla="*/ 7182035 w 7182035"/>
                <a:gd name="connsiteY6" fmla="*/ 756319 h 1000704"/>
                <a:gd name="connsiteX0" fmla="*/ 0 w 7182035"/>
                <a:gd name="connsiteY0" fmla="*/ 773549 h 932278"/>
                <a:gd name="connsiteX1" fmla="*/ 1997476 w 7182035"/>
                <a:gd name="connsiteY1" fmla="*/ 897836 h 932278"/>
                <a:gd name="connsiteX2" fmla="*/ 2716567 w 7182035"/>
                <a:gd name="connsiteY2" fmla="*/ 303032 h 932278"/>
                <a:gd name="connsiteX3" fmla="*/ 4048218 w 7182035"/>
                <a:gd name="connsiteY3" fmla="*/ 10069 h 932278"/>
                <a:gd name="connsiteX4" fmla="*/ 5157927 w 7182035"/>
                <a:gd name="connsiteY4" fmla="*/ 649261 h 932278"/>
                <a:gd name="connsiteX5" fmla="*/ 6090082 w 7182035"/>
                <a:gd name="connsiteY5" fmla="*/ 303032 h 932278"/>
                <a:gd name="connsiteX6" fmla="*/ 7182035 w 7182035"/>
                <a:gd name="connsiteY6" fmla="*/ 755794 h 932278"/>
                <a:gd name="connsiteX0" fmla="*/ 0 w 7182035"/>
                <a:gd name="connsiteY0" fmla="*/ 771475 h 928248"/>
                <a:gd name="connsiteX1" fmla="*/ 1997476 w 7182035"/>
                <a:gd name="connsiteY1" fmla="*/ 895762 h 928248"/>
                <a:gd name="connsiteX2" fmla="*/ 2947387 w 7182035"/>
                <a:gd name="connsiteY2" fmla="*/ 327591 h 928248"/>
                <a:gd name="connsiteX3" fmla="*/ 4048218 w 7182035"/>
                <a:gd name="connsiteY3" fmla="*/ 7995 h 928248"/>
                <a:gd name="connsiteX4" fmla="*/ 5157927 w 7182035"/>
                <a:gd name="connsiteY4" fmla="*/ 647187 h 928248"/>
                <a:gd name="connsiteX5" fmla="*/ 6090082 w 7182035"/>
                <a:gd name="connsiteY5" fmla="*/ 300958 h 928248"/>
                <a:gd name="connsiteX6" fmla="*/ 7182035 w 7182035"/>
                <a:gd name="connsiteY6" fmla="*/ 753720 h 928248"/>
                <a:gd name="connsiteX0" fmla="*/ 0 w 7182035"/>
                <a:gd name="connsiteY0" fmla="*/ 627299 h 784072"/>
                <a:gd name="connsiteX1" fmla="*/ 1997476 w 7182035"/>
                <a:gd name="connsiteY1" fmla="*/ 751586 h 784072"/>
                <a:gd name="connsiteX2" fmla="*/ 2947387 w 7182035"/>
                <a:gd name="connsiteY2" fmla="*/ 183415 h 784072"/>
                <a:gd name="connsiteX3" fmla="*/ 4048218 w 7182035"/>
                <a:gd name="connsiteY3" fmla="*/ 14740 h 784072"/>
                <a:gd name="connsiteX4" fmla="*/ 5157927 w 7182035"/>
                <a:gd name="connsiteY4" fmla="*/ 503011 h 784072"/>
                <a:gd name="connsiteX5" fmla="*/ 6090082 w 7182035"/>
                <a:gd name="connsiteY5" fmla="*/ 156782 h 784072"/>
                <a:gd name="connsiteX6" fmla="*/ 7182035 w 7182035"/>
                <a:gd name="connsiteY6" fmla="*/ 609544 h 784072"/>
                <a:gd name="connsiteX0" fmla="*/ 0 w 7182035"/>
                <a:gd name="connsiteY0" fmla="*/ 627562 h 798625"/>
                <a:gd name="connsiteX1" fmla="*/ 1633491 w 7182035"/>
                <a:gd name="connsiteY1" fmla="*/ 769605 h 798625"/>
                <a:gd name="connsiteX2" fmla="*/ 2947387 w 7182035"/>
                <a:gd name="connsiteY2" fmla="*/ 183678 h 798625"/>
                <a:gd name="connsiteX3" fmla="*/ 4048218 w 7182035"/>
                <a:gd name="connsiteY3" fmla="*/ 15003 h 798625"/>
                <a:gd name="connsiteX4" fmla="*/ 5157927 w 7182035"/>
                <a:gd name="connsiteY4" fmla="*/ 503274 h 798625"/>
                <a:gd name="connsiteX5" fmla="*/ 6090082 w 7182035"/>
                <a:gd name="connsiteY5" fmla="*/ 157045 h 798625"/>
                <a:gd name="connsiteX6" fmla="*/ 7182035 w 7182035"/>
                <a:gd name="connsiteY6" fmla="*/ 609807 h 798625"/>
                <a:gd name="connsiteX0" fmla="*/ 0 w 7182035"/>
                <a:gd name="connsiteY0" fmla="*/ 627696 h 806128"/>
                <a:gd name="connsiteX1" fmla="*/ 1544714 w 7182035"/>
                <a:gd name="connsiteY1" fmla="*/ 778617 h 806128"/>
                <a:gd name="connsiteX2" fmla="*/ 2947387 w 7182035"/>
                <a:gd name="connsiteY2" fmla="*/ 183812 h 806128"/>
                <a:gd name="connsiteX3" fmla="*/ 4048218 w 7182035"/>
                <a:gd name="connsiteY3" fmla="*/ 15137 h 806128"/>
                <a:gd name="connsiteX4" fmla="*/ 5157927 w 7182035"/>
                <a:gd name="connsiteY4" fmla="*/ 503408 h 806128"/>
                <a:gd name="connsiteX5" fmla="*/ 6090082 w 7182035"/>
                <a:gd name="connsiteY5" fmla="*/ 157179 h 806128"/>
                <a:gd name="connsiteX6" fmla="*/ 7182035 w 7182035"/>
                <a:gd name="connsiteY6" fmla="*/ 609941 h 806128"/>
                <a:gd name="connsiteX0" fmla="*/ 0 w 7182035"/>
                <a:gd name="connsiteY0" fmla="*/ 625480 h 803912"/>
                <a:gd name="connsiteX1" fmla="*/ 1544714 w 7182035"/>
                <a:gd name="connsiteY1" fmla="*/ 776401 h 803912"/>
                <a:gd name="connsiteX2" fmla="*/ 2947387 w 7182035"/>
                <a:gd name="connsiteY2" fmla="*/ 181596 h 803912"/>
                <a:gd name="connsiteX3" fmla="*/ 4048218 w 7182035"/>
                <a:gd name="connsiteY3" fmla="*/ 12921 h 803912"/>
                <a:gd name="connsiteX4" fmla="*/ 5140172 w 7182035"/>
                <a:gd name="connsiteY4" fmla="*/ 465681 h 803912"/>
                <a:gd name="connsiteX5" fmla="*/ 6090082 w 7182035"/>
                <a:gd name="connsiteY5" fmla="*/ 154963 h 803912"/>
                <a:gd name="connsiteX6" fmla="*/ 7182035 w 7182035"/>
                <a:gd name="connsiteY6" fmla="*/ 607725 h 803912"/>
                <a:gd name="connsiteX0" fmla="*/ 0 w 7182035"/>
                <a:gd name="connsiteY0" fmla="*/ 657355 h 835787"/>
                <a:gd name="connsiteX1" fmla="*/ 1544714 w 7182035"/>
                <a:gd name="connsiteY1" fmla="*/ 808276 h 835787"/>
                <a:gd name="connsiteX2" fmla="*/ 2947387 w 7182035"/>
                <a:gd name="connsiteY2" fmla="*/ 213471 h 835787"/>
                <a:gd name="connsiteX3" fmla="*/ 4048218 w 7182035"/>
                <a:gd name="connsiteY3" fmla="*/ 44796 h 835787"/>
                <a:gd name="connsiteX4" fmla="*/ 5015885 w 7182035"/>
                <a:gd name="connsiteY4" fmla="*/ 9284 h 835787"/>
                <a:gd name="connsiteX5" fmla="*/ 6090082 w 7182035"/>
                <a:gd name="connsiteY5" fmla="*/ 186838 h 835787"/>
                <a:gd name="connsiteX6" fmla="*/ 7182035 w 7182035"/>
                <a:gd name="connsiteY6" fmla="*/ 639600 h 835787"/>
                <a:gd name="connsiteX0" fmla="*/ 0 w 7182035"/>
                <a:gd name="connsiteY0" fmla="*/ 795979 h 974411"/>
                <a:gd name="connsiteX1" fmla="*/ 1544714 w 7182035"/>
                <a:gd name="connsiteY1" fmla="*/ 946900 h 974411"/>
                <a:gd name="connsiteX2" fmla="*/ 2947387 w 7182035"/>
                <a:gd name="connsiteY2" fmla="*/ 352095 h 974411"/>
                <a:gd name="connsiteX3" fmla="*/ 4057095 w 7182035"/>
                <a:gd name="connsiteY3" fmla="*/ 5867 h 974411"/>
                <a:gd name="connsiteX4" fmla="*/ 5015885 w 7182035"/>
                <a:gd name="connsiteY4" fmla="*/ 147908 h 974411"/>
                <a:gd name="connsiteX5" fmla="*/ 6090082 w 7182035"/>
                <a:gd name="connsiteY5" fmla="*/ 325462 h 974411"/>
                <a:gd name="connsiteX6" fmla="*/ 7182035 w 7182035"/>
                <a:gd name="connsiteY6" fmla="*/ 778224 h 974411"/>
                <a:gd name="connsiteX0" fmla="*/ 0 w 7182035"/>
                <a:gd name="connsiteY0" fmla="*/ 815805 h 994237"/>
                <a:gd name="connsiteX1" fmla="*/ 1544714 w 7182035"/>
                <a:gd name="connsiteY1" fmla="*/ 966726 h 994237"/>
                <a:gd name="connsiteX2" fmla="*/ 2947387 w 7182035"/>
                <a:gd name="connsiteY2" fmla="*/ 371921 h 994237"/>
                <a:gd name="connsiteX3" fmla="*/ 4057095 w 7182035"/>
                <a:gd name="connsiteY3" fmla="*/ 25693 h 994237"/>
                <a:gd name="connsiteX4" fmla="*/ 5131295 w 7182035"/>
                <a:gd name="connsiteY4" fmla="*/ 61202 h 994237"/>
                <a:gd name="connsiteX5" fmla="*/ 6090082 w 7182035"/>
                <a:gd name="connsiteY5" fmla="*/ 345288 h 994237"/>
                <a:gd name="connsiteX6" fmla="*/ 7182035 w 7182035"/>
                <a:gd name="connsiteY6" fmla="*/ 798050 h 994237"/>
                <a:gd name="connsiteX0" fmla="*/ 0 w 7182035"/>
                <a:gd name="connsiteY0" fmla="*/ 821726 h 1000158"/>
                <a:gd name="connsiteX1" fmla="*/ 1544714 w 7182035"/>
                <a:gd name="connsiteY1" fmla="*/ 972647 h 1000158"/>
                <a:gd name="connsiteX2" fmla="*/ 2947387 w 7182035"/>
                <a:gd name="connsiteY2" fmla="*/ 377842 h 1000158"/>
                <a:gd name="connsiteX3" fmla="*/ 4057095 w 7182035"/>
                <a:gd name="connsiteY3" fmla="*/ 31614 h 1000158"/>
                <a:gd name="connsiteX4" fmla="*/ 5131295 w 7182035"/>
                <a:gd name="connsiteY4" fmla="*/ 67123 h 1000158"/>
                <a:gd name="connsiteX5" fmla="*/ 5974673 w 7182035"/>
                <a:gd name="connsiteY5" fmla="*/ 484374 h 1000158"/>
                <a:gd name="connsiteX6" fmla="*/ 7182035 w 7182035"/>
                <a:gd name="connsiteY6" fmla="*/ 803971 h 1000158"/>
                <a:gd name="connsiteX0" fmla="*/ 0 w 5974696"/>
                <a:gd name="connsiteY0" fmla="*/ 821726 h 1079179"/>
                <a:gd name="connsiteX1" fmla="*/ 1544714 w 5974696"/>
                <a:gd name="connsiteY1" fmla="*/ 972647 h 1079179"/>
                <a:gd name="connsiteX2" fmla="*/ 2947387 w 5974696"/>
                <a:gd name="connsiteY2" fmla="*/ 377842 h 1079179"/>
                <a:gd name="connsiteX3" fmla="*/ 4057095 w 5974696"/>
                <a:gd name="connsiteY3" fmla="*/ 31614 h 1079179"/>
                <a:gd name="connsiteX4" fmla="*/ 5131295 w 5974696"/>
                <a:gd name="connsiteY4" fmla="*/ 67123 h 1079179"/>
                <a:gd name="connsiteX5" fmla="*/ 5974673 w 5974696"/>
                <a:gd name="connsiteY5" fmla="*/ 484374 h 1079179"/>
                <a:gd name="connsiteX6" fmla="*/ 5166804 w 5974696"/>
                <a:gd name="connsiteY6" fmla="*/ 1079179 h 1079179"/>
                <a:gd name="connsiteX0" fmla="*/ 0 w 6205511"/>
                <a:gd name="connsiteY0" fmla="*/ 827306 h 1084759"/>
                <a:gd name="connsiteX1" fmla="*/ 1544714 w 6205511"/>
                <a:gd name="connsiteY1" fmla="*/ 978227 h 1084759"/>
                <a:gd name="connsiteX2" fmla="*/ 2947387 w 6205511"/>
                <a:gd name="connsiteY2" fmla="*/ 383422 h 1084759"/>
                <a:gd name="connsiteX3" fmla="*/ 4057095 w 6205511"/>
                <a:gd name="connsiteY3" fmla="*/ 37194 h 1084759"/>
                <a:gd name="connsiteX4" fmla="*/ 5131295 w 6205511"/>
                <a:gd name="connsiteY4" fmla="*/ 72703 h 1084759"/>
                <a:gd name="connsiteX5" fmla="*/ 6205492 w 6205511"/>
                <a:gd name="connsiteY5" fmla="*/ 596486 h 1084759"/>
                <a:gd name="connsiteX6" fmla="*/ 5166804 w 6205511"/>
                <a:gd name="connsiteY6" fmla="*/ 1084759 h 1084759"/>
                <a:gd name="connsiteX0" fmla="*/ 0 w 6214237"/>
                <a:gd name="connsiteY0" fmla="*/ 827306 h 1005738"/>
                <a:gd name="connsiteX1" fmla="*/ 1544714 w 6214237"/>
                <a:gd name="connsiteY1" fmla="*/ 978227 h 1005738"/>
                <a:gd name="connsiteX2" fmla="*/ 2947387 w 6214237"/>
                <a:gd name="connsiteY2" fmla="*/ 383422 h 1005738"/>
                <a:gd name="connsiteX3" fmla="*/ 4057095 w 6214237"/>
                <a:gd name="connsiteY3" fmla="*/ 37194 h 1005738"/>
                <a:gd name="connsiteX4" fmla="*/ 5131295 w 6214237"/>
                <a:gd name="connsiteY4" fmla="*/ 72703 h 1005738"/>
                <a:gd name="connsiteX5" fmla="*/ 6205492 w 6214237"/>
                <a:gd name="connsiteY5" fmla="*/ 596486 h 1005738"/>
                <a:gd name="connsiteX6" fmla="*/ 4518734 w 6214237"/>
                <a:gd name="connsiteY6" fmla="*/ 853939 h 1005738"/>
                <a:gd name="connsiteX0" fmla="*/ 0 w 6214237"/>
                <a:gd name="connsiteY0" fmla="*/ 827306 h 1052250"/>
                <a:gd name="connsiteX1" fmla="*/ 1544714 w 6214237"/>
                <a:gd name="connsiteY1" fmla="*/ 978227 h 1052250"/>
                <a:gd name="connsiteX2" fmla="*/ 2947387 w 6214237"/>
                <a:gd name="connsiteY2" fmla="*/ 383422 h 1052250"/>
                <a:gd name="connsiteX3" fmla="*/ 4057095 w 6214237"/>
                <a:gd name="connsiteY3" fmla="*/ 37194 h 1052250"/>
                <a:gd name="connsiteX4" fmla="*/ 5131295 w 6214237"/>
                <a:gd name="connsiteY4" fmla="*/ 72703 h 1052250"/>
                <a:gd name="connsiteX5" fmla="*/ 6205492 w 6214237"/>
                <a:gd name="connsiteY5" fmla="*/ 596486 h 1052250"/>
                <a:gd name="connsiteX6" fmla="*/ 4518734 w 6214237"/>
                <a:gd name="connsiteY6" fmla="*/ 853939 h 1052250"/>
                <a:gd name="connsiteX0" fmla="*/ 0 w 6205981"/>
                <a:gd name="connsiteY0" fmla="*/ 827306 h 1150593"/>
                <a:gd name="connsiteX1" fmla="*/ 1544714 w 6205981"/>
                <a:gd name="connsiteY1" fmla="*/ 978227 h 1150593"/>
                <a:gd name="connsiteX2" fmla="*/ 2947387 w 6205981"/>
                <a:gd name="connsiteY2" fmla="*/ 383422 h 1150593"/>
                <a:gd name="connsiteX3" fmla="*/ 4057095 w 6205981"/>
                <a:gd name="connsiteY3" fmla="*/ 37194 h 1150593"/>
                <a:gd name="connsiteX4" fmla="*/ 5131295 w 6205981"/>
                <a:gd name="connsiteY4" fmla="*/ 72703 h 1150593"/>
                <a:gd name="connsiteX5" fmla="*/ 6205492 w 6205981"/>
                <a:gd name="connsiteY5" fmla="*/ 596486 h 1150593"/>
                <a:gd name="connsiteX6" fmla="*/ 4998129 w 6205981"/>
                <a:gd name="connsiteY6" fmla="*/ 969349 h 1150593"/>
                <a:gd name="connsiteX0" fmla="*/ 0 w 5806870"/>
                <a:gd name="connsiteY0" fmla="*/ 831362 h 1166669"/>
                <a:gd name="connsiteX1" fmla="*/ 1544714 w 5806870"/>
                <a:gd name="connsiteY1" fmla="*/ 982283 h 1166669"/>
                <a:gd name="connsiteX2" fmla="*/ 2947387 w 5806870"/>
                <a:gd name="connsiteY2" fmla="*/ 387478 h 1166669"/>
                <a:gd name="connsiteX3" fmla="*/ 4057095 w 5806870"/>
                <a:gd name="connsiteY3" fmla="*/ 41250 h 1166669"/>
                <a:gd name="connsiteX4" fmla="*/ 5131295 w 5806870"/>
                <a:gd name="connsiteY4" fmla="*/ 76759 h 1166669"/>
                <a:gd name="connsiteX5" fmla="*/ 5805997 w 5806870"/>
                <a:gd name="connsiteY5" fmla="*/ 671563 h 1166669"/>
                <a:gd name="connsiteX6" fmla="*/ 4998129 w 5806870"/>
                <a:gd name="connsiteY6" fmla="*/ 973405 h 1166669"/>
                <a:gd name="connsiteX0" fmla="*/ 0 w 5806034"/>
                <a:gd name="connsiteY0" fmla="*/ 831362 h 1181767"/>
                <a:gd name="connsiteX1" fmla="*/ 1544714 w 5806034"/>
                <a:gd name="connsiteY1" fmla="*/ 982283 h 1181767"/>
                <a:gd name="connsiteX2" fmla="*/ 2947387 w 5806034"/>
                <a:gd name="connsiteY2" fmla="*/ 387478 h 1181767"/>
                <a:gd name="connsiteX3" fmla="*/ 4057095 w 5806034"/>
                <a:gd name="connsiteY3" fmla="*/ 41250 h 1181767"/>
                <a:gd name="connsiteX4" fmla="*/ 5131295 w 5806034"/>
                <a:gd name="connsiteY4" fmla="*/ 76759 h 1181767"/>
                <a:gd name="connsiteX5" fmla="*/ 5805997 w 5806034"/>
                <a:gd name="connsiteY5" fmla="*/ 671563 h 1181767"/>
                <a:gd name="connsiteX6" fmla="*/ 4998129 w 5806034"/>
                <a:gd name="connsiteY6" fmla="*/ 973405 h 1181767"/>
                <a:gd name="connsiteX0" fmla="*/ 0 w 5806034"/>
                <a:gd name="connsiteY0" fmla="*/ 831362 h 1181767"/>
                <a:gd name="connsiteX1" fmla="*/ 1544714 w 5806034"/>
                <a:gd name="connsiteY1" fmla="*/ 982283 h 1181767"/>
                <a:gd name="connsiteX2" fmla="*/ 2947387 w 5806034"/>
                <a:gd name="connsiteY2" fmla="*/ 387478 h 1181767"/>
                <a:gd name="connsiteX3" fmla="*/ 4057095 w 5806034"/>
                <a:gd name="connsiteY3" fmla="*/ 41250 h 1181767"/>
                <a:gd name="connsiteX4" fmla="*/ 5131295 w 5806034"/>
                <a:gd name="connsiteY4" fmla="*/ 76759 h 1181767"/>
                <a:gd name="connsiteX5" fmla="*/ 5805997 w 5806034"/>
                <a:gd name="connsiteY5" fmla="*/ 671563 h 1181767"/>
                <a:gd name="connsiteX6" fmla="*/ 4998129 w 5806034"/>
                <a:gd name="connsiteY6" fmla="*/ 973405 h 118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6034" h="1181767">
                  <a:moveTo>
                    <a:pt x="0" y="831362"/>
                  </a:moveTo>
                  <a:cubicBezTo>
                    <a:pt x="865573" y="812865"/>
                    <a:pt x="1053483" y="1056264"/>
                    <a:pt x="1544714" y="982283"/>
                  </a:cubicBezTo>
                  <a:cubicBezTo>
                    <a:pt x="2035945" y="908302"/>
                    <a:pt x="2528657" y="544317"/>
                    <a:pt x="2947387" y="387478"/>
                  </a:cubicBezTo>
                  <a:cubicBezTo>
                    <a:pt x="3366117" y="230639"/>
                    <a:pt x="3693110" y="93036"/>
                    <a:pt x="4057095" y="41250"/>
                  </a:cubicBezTo>
                  <a:cubicBezTo>
                    <a:pt x="4421080" y="-10536"/>
                    <a:pt x="4839811" y="-28293"/>
                    <a:pt x="5131295" y="76759"/>
                  </a:cubicBezTo>
                  <a:cubicBezTo>
                    <a:pt x="5422779" y="181811"/>
                    <a:pt x="5810436" y="433345"/>
                    <a:pt x="5805997" y="671563"/>
                  </a:cubicBezTo>
                  <a:cubicBezTo>
                    <a:pt x="5801558" y="909781"/>
                    <a:pt x="5674312" y="1491270"/>
                    <a:pt x="4998129" y="973405"/>
                  </a:cubicBezTo>
                </a:path>
              </a:pathLst>
            </a:custGeom>
            <a:noFill/>
            <a:ln w="14922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015206C9-CD15-4D22-8627-5AFA1F91BEB9}"/>
                </a:ext>
              </a:extLst>
            </p:cNvPr>
            <p:cNvCxnSpPr>
              <a:cxnSpLocks/>
            </p:cNvCxnSpPr>
            <p:nvPr/>
          </p:nvCxnSpPr>
          <p:spPr>
            <a:xfrm>
              <a:off x="5480668" y="2352861"/>
              <a:ext cx="0" cy="144324"/>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BF742DC4-32D4-4B43-BA0D-C09BFAFCEA2C}"/>
                </a:ext>
              </a:extLst>
            </p:cNvPr>
            <p:cNvCxnSpPr>
              <a:cxnSpLocks/>
            </p:cNvCxnSpPr>
            <p:nvPr/>
          </p:nvCxnSpPr>
          <p:spPr>
            <a:xfrm flipH="1">
              <a:off x="6554337" y="2464079"/>
              <a:ext cx="37137" cy="15240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004B7B44-0B06-4DB9-B1C4-D3E7117987ED}"/>
                </a:ext>
              </a:extLst>
            </p:cNvPr>
            <p:cNvCxnSpPr>
              <a:cxnSpLocks/>
            </p:cNvCxnSpPr>
            <p:nvPr/>
          </p:nvCxnSpPr>
          <p:spPr>
            <a:xfrm>
              <a:off x="7514588" y="2321758"/>
              <a:ext cx="87630" cy="127825"/>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21BB5042-C215-4FCF-9408-8407EE48B0C9}"/>
                </a:ext>
              </a:extLst>
            </p:cNvPr>
            <p:cNvCxnSpPr>
              <a:cxnSpLocks/>
            </p:cNvCxnSpPr>
            <p:nvPr/>
          </p:nvCxnSpPr>
          <p:spPr>
            <a:xfrm>
              <a:off x="8274361" y="1941381"/>
              <a:ext cx="109324" cy="15240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EAC7458F-CC3B-4E21-A69C-EFCB12FA0FF4}"/>
                </a:ext>
              </a:extLst>
            </p:cNvPr>
            <p:cNvCxnSpPr>
              <a:cxnSpLocks/>
            </p:cNvCxnSpPr>
            <p:nvPr/>
          </p:nvCxnSpPr>
          <p:spPr>
            <a:xfrm>
              <a:off x="9114493" y="1637507"/>
              <a:ext cx="74268" cy="159094"/>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552A45C1-817C-41D3-8D66-7B56552C2747}"/>
                </a:ext>
              </a:extLst>
            </p:cNvPr>
            <p:cNvCxnSpPr>
              <a:cxnSpLocks/>
            </p:cNvCxnSpPr>
            <p:nvPr/>
          </p:nvCxnSpPr>
          <p:spPr>
            <a:xfrm>
              <a:off x="10039130" y="1504514"/>
              <a:ext cx="0" cy="158737"/>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7CBCE2C8-573C-49FD-9218-2F6F12779B80}"/>
                </a:ext>
              </a:extLst>
            </p:cNvPr>
            <p:cNvCxnSpPr>
              <a:cxnSpLocks/>
            </p:cNvCxnSpPr>
            <p:nvPr/>
          </p:nvCxnSpPr>
          <p:spPr>
            <a:xfrm flipH="1">
              <a:off x="10891831" y="1733072"/>
              <a:ext cx="68580" cy="141372"/>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4473BAF7-A951-47B8-8569-E26B1A9E96DD}"/>
                </a:ext>
              </a:extLst>
            </p:cNvPr>
            <p:cNvCxnSpPr>
              <a:cxnSpLocks/>
            </p:cNvCxnSpPr>
            <p:nvPr/>
          </p:nvCxnSpPr>
          <p:spPr>
            <a:xfrm flipH="1" flipV="1">
              <a:off x="11162341" y="2489565"/>
              <a:ext cx="164792" cy="76656"/>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A8DAFC3E-6919-4BE9-A92C-3E33CA20D4C3}"/>
                </a:ext>
              </a:extLst>
            </p:cNvPr>
            <p:cNvCxnSpPr>
              <a:cxnSpLocks/>
            </p:cNvCxnSpPr>
            <p:nvPr/>
          </p:nvCxnSpPr>
          <p:spPr>
            <a:xfrm flipH="1">
              <a:off x="10441369" y="2509078"/>
              <a:ext cx="99876" cy="129942"/>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041A9CA-B55F-4A7E-8691-73027F7B412E}"/>
                    </a:ext>
                  </a:extLst>
                </p:cNvPr>
                <p:cNvSpPr txBox="1"/>
                <p:nvPr/>
              </p:nvSpPr>
              <p:spPr>
                <a:xfrm>
                  <a:off x="5952491" y="2043991"/>
                  <a:ext cx="30399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𝒖</m:t>
                            </m:r>
                          </m:e>
                          <m:sub>
                            <m:r>
                              <a:rPr lang="en-US" b="0" i="1" smtClean="0">
                                <a:latin typeface="Cambria Math" panose="02040503050406030204" pitchFamily="18" charset="0"/>
                              </a:rPr>
                              <m:t>1</m:t>
                            </m:r>
                          </m:sub>
                        </m:sSub>
                      </m:oMath>
                    </m:oMathPara>
                  </a14:m>
                  <a:endParaRPr lang="en-US" dirty="0"/>
                </a:p>
              </p:txBody>
            </p:sp>
          </mc:Choice>
          <mc:Fallback xmlns="">
            <p:sp>
              <p:nvSpPr>
                <p:cNvPr id="5" name="TextBox 4">
                  <a:extLst>
                    <a:ext uri="{FF2B5EF4-FFF2-40B4-BE49-F238E27FC236}">
                      <a16:creationId xmlns:a16="http://schemas.microsoft.com/office/drawing/2014/main" id="{8041A9CA-B55F-4A7E-8691-73027F7B412E}"/>
                    </a:ext>
                  </a:extLst>
                </p:cNvPr>
                <p:cNvSpPr txBox="1">
                  <a:spLocks noRot="1" noChangeAspect="1" noMove="1" noResize="1" noEditPoints="1" noAdjustHandles="1" noChangeArrowheads="1" noChangeShapeType="1" noTextEdit="1"/>
                </p:cNvSpPr>
                <p:nvPr/>
              </p:nvSpPr>
              <p:spPr>
                <a:xfrm>
                  <a:off x="5952491" y="2043991"/>
                  <a:ext cx="303994" cy="276999"/>
                </a:xfrm>
                <a:prstGeom prst="rect">
                  <a:avLst/>
                </a:prstGeom>
                <a:blipFill>
                  <a:blip r:embed="rId9"/>
                  <a:stretch>
                    <a:fillRect l="-12000" r="-8000"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DAA950AE-D7A9-477A-ABD5-6361276553FC}"/>
                    </a:ext>
                  </a:extLst>
                </p:cNvPr>
                <p:cNvSpPr txBox="1"/>
                <p:nvPr/>
              </p:nvSpPr>
              <p:spPr>
                <a:xfrm>
                  <a:off x="6932817" y="2174550"/>
                  <a:ext cx="3093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𝒖</m:t>
                            </m:r>
                          </m:e>
                          <m:sub>
                            <m:r>
                              <a:rPr lang="en-US" b="0" i="1" smtClean="0">
                                <a:latin typeface="Cambria Math" panose="02040503050406030204" pitchFamily="18" charset="0"/>
                              </a:rPr>
                              <m:t>2</m:t>
                            </m:r>
                          </m:sub>
                        </m:sSub>
                      </m:oMath>
                    </m:oMathPara>
                  </a14:m>
                  <a:endParaRPr lang="en-US" dirty="0"/>
                </a:p>
              </p:txBody>
            </p:sp>
          </mc:Choice>
          <mc:Fallback xmlns="">
            <p:sp>
              <p:nvSpPr>
                <p:cNvPr id="41" name="TextBox 40">
                  <a:extLst>
                    <a:ext uri="{FF2B5EF4-FFF2-40B4-BE49-F238E27FC236}">
                      <a16:creationId xmlns:a16="http://schemas.microsoft.com/office/drawing/2014/main" id="{DAA950AE-D7A9-477A-ABD5-6361276553FC}"/>
                    </a:ext>
                  </a:extLst>
                </p:cNvPr>
                <p:cNvSpPr txBox="1">
                  <a:spLocks noRot="1" noChangeAspect="1" noMove="1" noResize="1" noEditPoints="1" noAdjustHandles="1" noChangeArrowheads="1" noChangeShapeType="1" noTextEdit="1"/>
                </p:cNvSpPr>
                <p:nvPr/>
              </p:nvSpPr>
              <p:spPr>
                <a:xfrm>
                  <a:off x="6932817" y="2174550"/>
                  <a:ext cx="309315" cy="276999"/>
                </a:xfrm>
                <a:prstGeom prst="rect">
                  <a:avLst/>
                </a:prstGeom>
                <a:blipFill>
                  <a:blip r:embed="rId10"/>
                  <a:stretch>
                    <a:fillRect l="-11765" r="-7843"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8C3C653-A31D-482C-8CA1-35C15562A522}"/>
                    </a:ext>
                  </a:extLst>
                </p:cNvPr>
                <p:cNvSpPr txBox="1"/>
                <p:nvPr/>
              </p:nvSpPr>
              <p:spPr>
                <a:xfrm>
                  <a:off x="7657035" y="1766954"/>
                  <a:ext cx="3093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𝒖</m:t>
                            </m:r>
                          </m:e>
                          <m:sub>
                            <m:r>
                              <a:rPr lang="en-US" b="0" i="1" smtClean="0">
                                <a:latin typeface="Cambria Math" panose="02040503050406030204" pitchFamily="18" charset="0"/>
                              </a:rPr>
                              <m:t>3</m:t>
                            </m:r>
                          </m:sub>
                        </m:sSub>
                      </m:oMath>
                    </m:oMathPara>
                  </a14:m>
                  <a:endParaRPr lang="en-US" dirty="0"/>
                </a:p>
              </p:txBody>
            </p:sp>
          </mc:Choice>
          <mc:Fallback xmlns="">
            <p:sp>
              <p:nvSpPr>
                <p:cNvPr id="63" name="TextBox 62">
                  <a:extLst>
                    <a:ext uri="{FF2B5EF4-FFF2-40B4-BE49-F238E27FC236}">
                      <a16:creationId xmlns:a16="http://schemas.microsoft.com/office/drawing/2014/main" id="{18C3C653-A31D-482C-8CA1-35C15562A522}"/>
                    </a:ext>
                  </a:extLst>
                </p:cNvPr>
                <p:cNvSpPr txBox="1">
                  <a:spLocks noRot="1" noChangeAspect="1" noMove="1" noResize="1" noEditPoints="1" noAdjustHandles="1" noChangeArrowheads="1" noChangeShapeType="1" noTextEdit="1"/>
                </p:cNvSpPr>
                <p:nvPr/>
              </p:nvSpPr>
              <p:spPr>
                <a:xfrm>
                  <a:off x="7657035" y="1766954"/>
                  <a:ext cx="309315" cy="276999"/>
                </a:xfrm>
                <a:prstGeom prst="rect">
                  <a:avLst/>
                </a:prstGeom>
                <a:blipFill>
                  <a:blip r:embed="rId11"/>
                  <a:stretch>
                    <a:fillRect l="-11765" r="-7843"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F0D113FE-7B4A-4C50-92F7-7F05D45F3C98}"/>
                    </a:ext>
                  </a:extLst>
                </p:cNvPr>
                <p:cNvSpPr txBox="1"/>
                <p:nvPr/>
              </p:nvSpPr>
              <p:spPr>
                <a:xfrm>
                  <a:off x="5808880" y="2574049"/>
                  <a:ext cx="30399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𝒗</m:t>
                            </m:r>
                          </m:e>
                          <m:sub>
                            <m:r>
                              <a:rPr lang="en-US" b="0" i="1" smtClean="0">
                                <a:latin typeface="Cambria Math" panose="02040503050406030204" pitchFamily="18" charset="0"/>
                              </a:rPr>
                              <m:t>1</m:t>
                            </m:r>
                          </m:sub>
                        </m:sSub>
                      </m:oMath>
                    </m:oMathPara>
                  </a14:m>
                  <a:endParaRPr lang="en-US" dirty="0"/>
                </a:p>
              </p:txBody>
            </p:sp>
          </mc:Choice>
          <mc:Fallback xmlns="">
            <p:sp>
              <p:nvSpPr>
                <p:cNvPr id="73" name="TextBox 72">
                  <a:extLst>
                    <a:ext uri="{FF2B5EF4-FFF2-40B4-BE49-F238E27FC236}">
                      <a16:creationId xmlns:a16="http://schemas.microsoft.com/office/drawing/2014/main" id="{F0D113FE-7B4A-4C50-92F7-7F05D45F3C98}"/>
                    </a:ext>
                  </a:extLst>
                </p:cNvPr>
                <p:cNvSpPr txBox="1">
                  <a:spLocks noRot="1" noChangeAspect="1" noMove="1" noResize="1" noEditPoints="1" noAdjustHandles="1" noChangeArrowheads="1" noChangeShapeType="1" noTextEdit="1"/>
                </p:cNvSpPr>
                <p:nvPr/>
              </p:nvSpPr>
              <p:spPr>
                <a:xfrm>
                  <a:off x="5808880" y="2574049"/>
                  <a:ext cx="303994" cy="276999"/>
                </a:xfrm>
                <a:prstGeom prst="rect">
                  <a:avLst/>
                </a:prstGeom>
                <a:blipFill>
                  <a:blip r:embed="rId12"/>
                  <a:stretch>
                    <a:fillRect l="-10000" r="-4000"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AED3CA1C-2C24-43C8-98F8-6DE7D2C0D9DC}"/>
                    </a:ext>
                  </a:extLst>
                </p:cNvPr>
                <p:cNvSpPr txBox="1"/>
                <p:nvPr/>
              </p:nvSpPr>
              <p:spPr>
                <a:xfrm>
                  <a:off x="7087474" y="2620911"/>
                  <a:ext cx="30399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𝒗</m:t>
                            </m:r>
                          </m:e>
                          <m:sub>
                            <m:r>
                              <a:rPr lang="en-US" b="0" i="1" smtClean="0">
                                <a:latin typeface="Cambria Math" panose="02040503050406030204" pitchFamily="18" charset="0"/>
                              </a:rPr>
                              <m:t>2</m:t>
                            </m:r>
                          </m:sub>
                        </m:sSub>
                      </m:oMath>
                    </m:oMathPara>
                  </a14:m>
                  <a:endParaRPr lang="en-US" dirty="0"/>
                </a:p>
              </p:txBody>
            </p:sp>
          </mc:Choice>
          <mc:Fallback xmlns="">
            <p:sp>
              <p:nvSpPr>
                <p:cNvPr id="75" name="TextBox 74">
                  <a:extLst>
                    <a:ext uri="{FF2B5EF4-FFF2-40B4-BE49-F238E27FC236}">
                      <a16:creationId xmlns:a16="http://schemas.microsoft.com/office/drawing/2014/main" id="{AED3CA1C-2C24-43C8-98F8-6DE7D2C0D9DC}"/>
                    </a:ext>
                  </a:extLst>
                </p:cNvPr>
                <p:cNvSpPr txBox="1">
                  <a:spLocks noRot="1" noChangeAspect="1" noMove="1" noResize="1" noEditPoints="1" noAdjustHandles="1" noChangeArrowheads="1" noChangeShapeType="1" noTextEdit="1"/>
                </p:cNvSpPr>
                <p:nvPr/>
              </p:nvSpPr>
              <p:spPr>
                <a:xfrm>
                  <a:off x="7087474" y="2620911"/>
                  <a:ext cx="303994" cy="276999"/>
                </a:xfrm>
                <a:prstGeom prst="rect">
                  <a:avLst/>
                </a:prstGeom>
                <a:blipFill>
                  <a:blip r:embed="rId13"/>
                  <a:stretch>
                    <a:fillRect l="-10000" r="-6000"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865E3C7C-7EC0-4BDA-9F3D-3599B9BEED3D}"/>
                    </a:ext>
                  </a:extLst>
                </p:cNvPr>
                <p:cNvSpPr txBox="1"/>
                <p:nvPr/>
              </p:nvSpPr>
              <p:spPr>
                <a:xfrm>
                  <a:off x="7978011" y="2232079"/>
                  <a:ext cx="30399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𝒗</m:t>
                            </m:r>
                          </m:e>
                          <m:sub>
                            <m:r>
                              <a:rPr lang="en-US" b="0" i="1" smtClean="0">
                                <a:latin typeface="Cambria Math" panose="02040503050406030204" pitchFamily="18" charset="0"/>
                              </a:rPr>
                              <m:t>3</m:t>
                            </m:r>
                          </m:sub>
                        </m:sSub>
                      </m:oMath>
                    </m:oMathPara>
                  </a14:m>
                  <a:endParaRPr lang="en-US" dirty="0"/>
                </a:p>
              </p:txBody>
            </p:sp>
          </mc:Choice>
          <mc:Fallback xmlns="">
            <p:sp>
              <p:nvSpPr>
                <p:cNvPr id="76" name="TextBox 75">
                  <a:extLst>
                    <a:ext uri="{FF2B5EF4-FFF2-40B4-BE49-F238E27FC236}">
                      <a16:creationId xmlns:a16="http://schemas.microsoft.com/office/drawing/2014/main" id="{865E3C7C-7EC0-4BDA-9F3D-3599B9BEED3D}"/>
                    </a:ext>
                  </a:extLst>
                </p:cNvPr>
                <p:cNvSpPr txBox="1">
                  <a:spLocks noRot="1" noChangeAspect="1" noMove="1" noResize="1" noEditPoints="1" noAdjustHandles="1" noChangeArrowheads="1" noChangeShapeType="1" noTextEdit="1"/>
                </p:cNvSpPr>
                <p:nvPr/>
              </p:nvSpPr>
              <p:spPr>
                <a:xfrm>
                  <a:off x="7978011" y="2232079"/>
                  <a:ext cx="303994" cy="276999"/>
                </a:xfrm>
                <a:prstGeom prst="rect">
                  <a:avLst/>
                </a:prstGeom>
                <a:blipFill>
                  <a:blip r:embed="rId14"/>
                  <a:stretch>
                    <a:fillRect l="-10000" r="-6000" b="-15217"/>
                  </a:stretch>
                </a:blipFill>
              </p:spPr>
              <p:txBody>
                <a:bodyPr/>
                <a:lstStyle/>
                <a:p>
                  <a:r>
                    <a:rPr lang="en-US">
                      <a:noFill/>
                    </a:rPr>
                    <a:t> </a:t>
                  </a:r>
                </a:p>
              </p:txBody>
            </p:sp>
          </mc:Fallback>
        </mc:AlternateContent>
      </p:grpSp>
    </p:spTree>
    <p:extLst>
      <p:ext uri="{BB962C8B-B14F-4D97-AF65-F5344CB8AC3E}">
        <p14:creationId xmlns:p14="http://schemas.microsoft.com/office/powerpoint/2010/main" val="60571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52F7569B5FD249A2ADA8E95B8403C8" ma:contentTypeVersion="12" ma:contentTypeDescription="Create a new document." ma:contentTypeScope="" ma:versionID="f3c990f0c23c63a0c95cfc17cd95c793">
  <xsd:schema xmlns:xsd="http://www.w3.org/2001/XMLSchema" xmlns:xs="http://www.w3.org/2001/XMLSchema" xmlns:p="http://schemas.microsoft.com/office/2006/metadata/properties" xmlns:ns3="d8195b2b-03c6-4fb8-9830-fb616ebe60bb" xmlns:ns4="8927b4bb-6296-49d0-bd3a-c39805d2c692" targetNamespace="http://schemas.microsoft.com/office/2006/metadata/properties" ma:root="true" ma:fieldsID="8a60d268a505ec65b68dc52f28a3e4a0" ns3:_="" ns4:_="">
    <xsd:import namespace="d8195b2b-03c6-4fb8-9830-fb616ebe60bb"/>
    <xsd:import namespace="8927b4bb-6296-49d0-bd3a-c39805d2c692"/>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195b2b-03c6-4fb8-9830-fb616ebe60b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27b4bb-6296-49d0-bd3a-c39805d2c69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50654E-5378-4F9D-A911-624064C4CC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195b2b-03c6-4fb8-9830-fb616ebe60bb"/>
    <ds:schemaRef ds:uri="8927b4bb-6296-49d0-bd3a-c39805d2c6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468212-CAE8-4070-8429-72704EE4595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858227D-8054-480D-8F6E-A6900D5C78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7052</TotalTime>
  <Words>1969</Words>
  <Application>Microsoft Office PowerPoint</Application>
  <PresentationFormat>Widescreen</PresentationFormat>
  <Paragraphs>289</Paragraphs>
  <Slides>30</Slides>
  <Notes>3</Notes>
  <HiddenSlides>1</HiddenSlides>
  <MMClips>10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Retrospect</vt:lpstr>
      <vt:lpstr>Cosserat Rod Models for Soft Robots: When and How to Use Them</vt:lpstr>
      <vt:lpstr>REACH Lab</vt:lpstr>
      <vt:lpstr>Outline</vt:lpstr>
      <vt:lpstr>What: Intro to Cosserat Rod Models</vt:lpstr>
      <vt:lpstr>What: Intro to Cosserat Rod Models</vt:lpstr>
      <vt:lpstr>What: Intro to Cosserat Rod Models</vt:lpstr>
      <vt:lpstr>What: Intro to Cosserat Rod Models</vt:lpstr>
      <vt:lpstr>Why and When: Advantages &amp; Limitations</vt:lpstr>
      <vt:lpstr>How: Numerical Solution</vt:lpstr>
      <vt:lpstr>How: Numerical Solution</vt:lpstr>
      <vt:lpstr>Example</vt:lpstr>
      <vt:lpstr>Example</vt:lpstr>
      <vt:lpstr>Example</vt:lpstr>
      <vt:lpstr>Example</vt:lpstr>
      <vt:lpstr>Example</vt:lpstr>
      <vt:lpstr>Example: Force Estimation</vt:lpstr>
      <vt:lpstr>How: Tendon Actuation</vt:lpstr>
      <vt:lpstr>How: Tendon Actuation</vt:lpstr>
      <vt:lpstr>How: Tendon Actuation</vt:lpstr>
      <vt:lpstr>How: Tendon Actuation</vt:lpstr>
      <vt:lpstr>How: Tendon Actuation</vt:lpstr>
      <vt:lpstr>How: Tendon Actuation</vt:lpstr>
      <vt:lpstr>Further tendon work</vt:lpstr>
      <vt:lpstr>Dynamics</vt:lpstr>
      <vt:lpstr>Approach</vt:lpstr>
      <vt:lpstr>PowerPoint Presentation</vt:lpstr>
      <vt:lpstr>Concentric-Tube Snap Dynamics</vt:lpstr>
      <vt:lpstr>Concentric Precurved Bellows </vt:lpstr>
      <vt:lpstr>Concentric Precurved Bellows </vt:lpstr>
      <vt:lpstr>REACH Lab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Elastic Stability of Cosserat Rods and Parallel Continuum Robots</dc:title>
  <dc:creator>John Till</dc:creator>
  <cp:lastModifiedBy>Rucker, Daniel Caleb (Caleb)</cp:lastModifiedBy>
  <cp:revision>216</cp:revision>
  <dcterms:created xsi:type="dcterms:W3CDTF">2018-02-13T15:52:28Z</dcterms:created>
  <dcterms:modified xsi:type="dcterms:W3CDTF">2020-08-17T12:11:45Z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0x010100C652F7569B5FD249A2ADA8E95B8403C8</vt:lpwstr>
  </property>
</Properties>
</file>